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4"/>
  </p:notesMasterIdLst>
  <p:sldIdLst>
    <p:sldId id="257" r:id="rId3"/>
    <p:sldId id="411" r:id="rId4"/>
    <p:sldId id="427" r:id="rId5"/>
    <p:sldId id="432" r:id="rId6"/>
    <p:sldId id="421" r:id="rId7"/>
    <p:sldId id="420" r:id="rId8"/>
    <p:sldId id="429" r:id="rId9"/>
    <p:sldId id="433" r:id="rId10"/>
    <p:sldId id="434" r:id="rId11"/>
    <p:sldId id="439" r:id="rId12"/>
    <p:sldId id="438" r:id="rId13"/>
    <p:sldId id="436" r:id="rId14"/>
    <p:sldId id="437" r:id="rId15"/>
    <p:sldId id="440" r:id="rId16"/>
    <p:sldId id="441" r:id="rId17"/>
    <p:sldId id="446" r:id="rId18"/>
    <p:sldId id="442" r:id="rId19"/>
    <p:sldId id="445" r:id="rId20"/>
    <p:sldId id="447" r:id="rId21"/>
    <p:sldId id="444" r:id="rId22"/>
    <p:sldId id="443" r:id="rId23"/>
  </p:sldIdLst>
  <p:sldSz cx="9144000" cy="6858000" type="screen4x3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9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5T15:08:32.50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13816 12383 16383 0 0,'-6'0'0'0'0,"-14"6"0"0"0,-22 2 0 0 0,-10-1 0 0 0,-2 5 0 0 0,3 1 0 0 0,3-3 0 0 0,4 4 0 0 0,3-1 0 0 0,10 3 0 0 0,2 0 0 0 0,2 2 0 0 0,-2 5 0 0 0,-1 4 0 0 0,-2-3 0 0 0,4 1 0 0 0,2-3 0 0 0,-2-7 0 0 0,5 2 0 0 0,-1 2 0 0 0,-1 6 0 0 0,3 3 0 0 0,5 4 0 0 0,6 2 0 0 0,5 1 0 0 0,9 7 0 0 0,4 2 0 0 0,7-6 0 0 0,1-3 0 0 0,4-3 0 0 0,5 1 0 0 0,4-7 0 0 0,-2 0 0 0 0,0-6 0 0 0,-4 1 0 0 0,0-4 0 0 0,2-5 0 0 0,-2 2 0 0 0,0-2 0 0 0,3 4 0 0 0,3-2 0 0 0,3 4 0 0 0,8 4 0 0 0,4-1 0 0 0,0 1 0 0 0,-1-2 0 0 0,-1 0 0 0 0,-3-2 0 0 0,6 2 0 0 0,0-4 0 0 0,6 3 0 0 0,-1-2 0 0 0,-2-5 0 0 0,-3-3 0 0 0,-3 2 0 0 0,-2-1 0 0 0,-2-1 0 0 0,-2-4 0 0 0,0-1 0 0 0,0-2 0 0 0,0-1 0 0 0,0-1 0 0 0,0-1 0 0 0,1-5 0 0 0,-7-9 0 0 0,-2-1 0 0 0,-5-4 0 0 0,-7-4 0 0 0,-5-5 0 0 0,-5-3 0 0 0,-4-3 0 0 0,-1 0 0 0 0,-1-1 0 0 0,0-1 0 0 0,0 1 0 0 0,-6 6 0 0 0,-2 2 0 0 0,-5 0 0 0 0,0-2 0 0 0,-4-1 0 0 0,1-2 0 0 0,-3-1 0 0 0,3-1 0 0 0,-3 6 0 0 0,3 1 0 0 0,-2 0 0 0 0,2-1 0 0 0,-2 3 0 0 0,2 1 0 0 0,5-1 0 0 0,-3 3 0 0 0,2 0 0 0 0,-3-2 0 0 0,1-4 0 0 0,-3 5 0 0 0,-4-1 0 0 0,1-2 0 0 0,-1 4 0 0 0,2-1 0 0 0,-1 5 0 0 0,4-2 0 0 0,-3 4 0 0 0,-3-2 0 0 0,-3 3 0 0 0,1-3 0 0 0,1 3 0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5T15:08:32.5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14446 15372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4-15T15:08:32.50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15885 13684 16383 0 0,'0'-6'0'0'0,"-6"-8"0"0"0,-8-14 0 0 0,-1-14 0 0 0,-5-6 0 0 0,1-6 0 0 0,4-1 0 0 0,-1-9 0 0 0,2-6 0 0 0,3-8 0 0 0,3-10 0 0 0,4-8 0 0 0,2 1 0 0 0,1 4 0 0 0,2 5 0 0 0,5 12 0 0 0,3 6 0 0 0,5 9 0 0 0,1 8 0 0 0,-3 7 0 0 0,3 4 0 0 0,-1-2 0 0 0,3 0 0 0 0,-1-6 0 0 0,2 0 0 0 0,5-4 0 0 0,-2 1 0 0 0,1-4 0 0 0,4 3 0 0 0,3-3 0 0 0,2-4 0 0 0,3 2 0 0 0,1-1 0 0 0,0 3 0 0 0,1 5 0 0 0,6 5 0 0 0,8 4 0 0 0,2 3 0 0 0,4 2 0 0 0,4 1 0 0 0,-2 6 0 0 0,-4 3 0 0 0,-6 5 0 0 0,-11 0 0 0 0,-6 4 0 0 0,-2 5 0 0 0,7 4 0 0 0,14 4 0 0 0,11 2 0 0 0,8 2 0 0 0,4 1 0 0 0,-5-1 0 0 0,-8 1 0 0 0,-7 0 0 0 0,-8 0 0 0 0,-5-1 0 0 0,-3 6 0 0 0,-2 2 0 0 0,-1 6 0 0 0,0 0 0 0 0,0-2 0 0 0,1-3 0 0 0,5 3 0 0 0,3 5 0 0 0,6 6 0 0 0,7 0 0 0 0,6-6 0 0 0,-2 2 0 0 0,-5-3 0 0 0,-6-4 0 0 0,-5-4 0 0 0,8 8 0 0 0,8 8 0 0 0,4 6 0 0 0,5 4 0 0 0,-4-4 0 0 0,-7-1 0 0 0,-7-6 0 0 0,-7-6 0 0 0,2 0 0 0 0,5 8 0 0 0,0 7 0 0 0,-3 4 0 0 0,-3 2 0 0 0,-4 0 0 0 0,-2 0 0 0 0,-3 5 0 0 0,0 2 0 0 0,-7 5 0 0 0,4 0 0 0 0,-4 4 0 0 0,-1 4 0 0 0,-4-1 0 0 0,-2-5 0 0 0,-3 2 0 0 0,0-3 0 0 0,-2-4 0 0 0,1 2 0 0 0,-2 5 0 0 0,-4 5 0 0 0,-4-2 0 0 0,-3 3 0 0 0,-2-4 0 0 0,-3-5 0 0 0,0 0 0 0 0,-1-1 0 0 0,0-4 0 0 0,1-4 0 0 0,-7-3 0 0 0,-1-1 0 0 0,0 4 0 0 0,-4 1 0 0 0,-7 5 0 0 0,1 1 0 0 0,-3 4 0 0 0,1-1 0 0 0,0-3 0 0 0,2-4 0 0 0,-2-4 0 0 0,3-3 0 0 0,4-1 0 0 0,4-2 0 0 0,-2-6 0 0 0,1-2 0 0 0,-5 0 0 0 0,-5 2 0 0 0,-5 1 0 0 0,-11 3 0 0 0,-5 1 0 0 0,-1-5 0 0 0,5-2 0 0 0,5-5 0 0 0,0-6 0 0 0,0-6 0 0 0,0 1 0 0 0,-7-1 0 0 0,-3-3 0 0 0,-7-1 0 0 0,-6-3 0 0 0,-1 4 0 0 0,4 2 0 0 0,5-2 0 0 0,3-1 0 0 0,-2 4 0 0 0,1 0 0 0 0,-4-1 0 0 0,-1-2 0 0 0,-2-3 0 0 0,0-2 0 0 0,-2-1 0 0 0,-4 0 0 0 0,-5-2 0 0 0,3 1 0 0 0,-1 6 0 0 0,4 1 0 0 0,6 1 0 0 0,5-2 0 0 0,5-2 0 0 0,3-1 0 0 0,-4-2 0 0 0,-7 0 0 0 0,-1-1 0 0 0,-4-1 0 0 0,-5 1 0 0 0,-5-6 0 0 0,3-3 0 0 0,0 2 0 0 0,4 0 0 0 0,5-3 0 0 0,6-1 0 0 0,5-4 0 0 0,3 0 0 0 0,2 3 0 0 0,-5-3 0 0 0,-1 2 0 0 0,0 2 0 0 0,1 4 0 0 0,8-4 0 0 0,3 1 0 0 0,1 2 0 0 0,0-4 0 0 0,-2 0 0 0 0,-2-4 0 0 0,-1 1 0 0 0,0 3 0 0 0,4-3 0 0 0,3 2 0 0 0,5-4 0 0 0,0 2 0 0 0,5-3 0 0 0,4-11 0 0 0,-1-6 0 0 0,1-3 0 0 0,4-1 0 0 0,-3 6 0 0 0,0 2 0 0 0,2 7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9A828-F95E-4E01-AC95-7963A8426F64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4291B-DE1E-47F0-9BB4-B52394AA05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42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1227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150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942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810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84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789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3923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313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189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674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16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181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45419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79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66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683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287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717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1733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13903F-7651-49A0-91F8-5D22889CF93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58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13903F-7651-49A0-91F8-5D22889CF937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029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3C153-F8AD-6349-A654-58E1E3B52B43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891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B4EC0-4E4C-ED40-B2F5-D8ED7A468F09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2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B6B33-3FBA-F74F-B767-C150DBDCD79C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24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62623-AA5F-1B48-B02C-C14B5DDF0CEF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83351"/>
            <a:ext cx="2057400" cy="365125"/>
          </a:xfrm>
        </p:spPr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4525B5D-C6DB-AAE3-52F9-89591FE1C15B}"/>
              </a:ext>
            </a:extLst>
          </p:cNvPr>
          <p:cNvSpPr/>
          <p:nvPr userDrawn="1"/>
        </p:nvSpPr>
        <p:spPr>
          <a:xfrm>
            <a:off x="0" y="6492875"/>
            <a:ext cx="9146177" cy="365125"/>
          </a:xfrm>
          <a:prstGeom prst="rect">
            <a:avLst/>
          </a:prstGeom>
          <a:solidFill>
            <a:srgbClr val="A7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271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AED1AF0-58B5-9893-7BAE-5ABC98E1DA11}"/>
              </a:ext>
            </a:extLst>
          </p:cNvPr>
          <p:cNvSpPr/>
          <p:nvPr userDrawn="1"/>
        </p:nvSpPr>
        <p:spPr>
          <a:xfrm>
            <a:off x="0" y="6492875"/>
            <a:ext cx="9146177" cy="365125"/>
          </a:xfrm>
          <a:prstGeom prst="rect">
            <a:avLst/>
          </a:prstGeom>
          <a:solidFill>
            <a:srgbClr val="A7B1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9E9E0A-C54F-C488-8FD1-DC32AF2A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D859E9B-C0F0-22F8-CCBF-BB7C7FD49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BCFD6-4EC9-964B-9439-DA5B7FA3A6CC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9F5D32-EF56-19C3-06AE-A8C7185F8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70C88-5FA0-B1F2-4380-A16111621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269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C8F845-3C51-F444-BEA5-C22B1F1A0355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8A184B1C-E8E3-4E41-AE4E-406FF842F490}" type="slidenum">
              <a:rPr lang="ko-KR" altLang="en-US" smtClean="0"/>
              <a:pPr/>
              <a:t>‹#›</a:t>
            </a:fld>
            <a:r>
              <a:rPr lang="en-US" altLang="ko-KR"/>
              <a:t>/16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624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AA3C5-A38D-9546-A865-D896CE69D808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pPr/>
              <a:t>‹#›</a:t>
            </a:fld>
            <a:r>
              <a:rPr lang="en-US" altLang="ko-KR"/>
              <a:t>/16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144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ECA4-04A7-6D40-95C7-E2F11ECCFFDB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690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367F-A89D-1A43-8804-267634C78949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70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5082-B5AA-524E-8EEB-A2A47A98398A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091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65BFC-C514-8E48-8CCB-E2541CA9EC5C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398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3F501-63EC-034C-A3DF-DF45C1B0CBEC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532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77DFB-B322-BF4C-BB1C-42DC44228CAA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510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2FF08-0E80-4F4A-AC5C-403B3E1830A6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706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8C2D3-8A3E-8240-BE82-17ADEE32D9F1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597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1599-0DCB-3948-AF32-55BC0014FE0B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24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3F1CD0-5C13-7D47-AAA3-77C1AABA619B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4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1B88C-3D15-584E-BFC3-788A97464DC2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113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B152-14E2-C043-910D-73A6F3D88BD6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631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0ED18-DAD6-5043-9D6F-17786CBCAE6D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33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CA532-B6F9-794C-B006-B0735605C709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03FF1-941F-2F4E-8387-526A92031D87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103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3DFF-4F39-EF44-B974-C9B7A7A9639C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454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75F1-9F06-7247-8597-A4449A6C89A6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34C0E-FA7A-4AAE-93DC-2923B9D4220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06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2E7DF-7986-E64A-AAFF-A073D93553F0}" type="datetime1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4928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84B1C-E8E3-4E41-AE4E-406FF842F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925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customXml" Target="../ink/ink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실외, 자연, 해안이(가) 표시된 사진&#10;&#10;자동 생성된 설명">
            <a:extLst>
              <a:ext uri="{FF2B5EF4-FFF2-40B4-BE49-F238E27FC236}">
                <a16:creationId xmlns:a16="http://schemas.microsoft.com/office/drawing/2014/main" id="{F96C9EE6-4F26-9902-00BE-EC2FBEF572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8"/>
          <a:stretch/>
        </p:blipFill>
        <p:spPr>
          <a:xfrm>
            <a:off x="0" y="0"/>
            <a:ext cx="9144000" cy="463447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BB99F-6897-4DBB-8F8D-2AB94F2A381C}"/>
              </a:ext>
            </a:extLst>
          </p:cNvPr>
          <p:cNvSpPr/>
          <p:nvPr/>
        </p:nvSpPr>
        <p:spPr>
          <a:xfrm>
            <a:off x="-2168" y="-8921"/>
            <a:ext cx="9144000" cy="463447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523C1-316E-4BF2-B894-9287E1794519}"/>
              </a:ext>
            </a:extLst>
          </p:cNvPr>
          <p:cNvSpPr txBox="1"/>
          <p:nvPr/>
        </p:nvSpPr>
        <p:spPr>
          <a:xfrm>
            <a:off x="3063706" y="1491303"/>
            <a:ext cx="3012236" cy="83099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  <a:latin typeface="Times New Roman"/>
                <a:ea typeface="나눔스퀘어OTF ExtraBold"/>
                <a:cs typeface="Times New Roman"/>
              </a:rPr>
              <a:t>Wildfire Detection</a:t>
            </a:r>
            <a:endParaRPr lang="en-US" altLang="ko-KR" sz="3200" b="1">
              <a:solidFill>
                <a:schemeClr val="bg1"/>
              </a:solidFill>
              <a:latin typeface="Times New Roman" panose="02020603050405020304" pitchFamily="18" charset="0"/>
              <a:ea typeface="나눔스퀘어OTF ExtraBold" panose="020B0600000101010101" pitchFamily="34" charset="-127"/>
              <a:cs typeface="Times New Roman" panose="02020603050405020304" pitchFamily="18" charset="0"/>
            </a:endParaRPr>
          </a:p>
          <a:p>
            <a:pPr algn="ctr"/>
            <a:endParaRPr lang="en-US" altLang="ko-KR" sz="2000" b="1">
              <a:solidFill>
                <a:schemeClr val="bg1"/>
              </a:solidFill>
              <a:latin typeface="Times New Roman"/>
              <a:ea typeface="나눔스퀘어OTF ExtraBold"/>
              <a:cs typeface="Times New Roman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9EC3BC6-DE14-A96B-DD9A-46D3B6821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50" y="81415"/>
            <a:ext cx="1067963" cy="2600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A129D-9C15-E9E3-AC5D-F4B801375E35}"/>
              </a:ext>
            </a:extLst>
          </p:cNvPr>
          <p:cNvSpPr txBox="1"/>
          <p:nvPr/>
        </p:nvSpPr>
        <p:spPr>
          <a:xfrm>
            <a:off x="2168" y="68353"/>
            <a:ext cx="85462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err="1">
                <a:solidFill>
                  <a:schemeClr val="bg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SkyGuard</a:t>
            </a:r>
            <a:endParaRPr kumimoji="0" lang="en-US" altLang="ko-KR" sz="14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FAF6F5-BA3A-7299-9D61-30CD5F3330D5}"/>
              </a:ext>
            </a:extLst>
          </p:cNvPr>
          <p:cNvSpPr/>
          <p:nvPr/>
        </p:nvSpPr>
        <p:spPr>
          <a:xfrm>
            <a:off x="359532" y="4889118"/>
            <a:ext cx="8424936" cy="166199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34010" marR="116840" algn="r">
              <a:spcBef>
                <a:spcPts val="1165"/>
              </a:spcBef>
            </a:pPr>
            <a:r>
              <a:rPr lang="ko-KR" altLang="en-US" sz="2000" err="1">
                <a:latin typeface="Times New Roman"/>
                <a:ea typeface="Times New Roman" panose="02020603050405020304" pitchFamily="18" charset="0"/>
                <a:cs typeface="Times New Roman"/>
              </a:rPr>
              <a:t>백찬형</a:t>
            </a:r>
            <a:r>
              <a:rPr lang="en-US" altLang="ko-KR" sz="2000">
                <a:latin typeface="Times New Roman"/>
                <a:ea typeface="Times New Roman" panose="02020603050405020304" pitchFamily="18" charset="0"/>
                <a:cs typeface="Times New Roman"/>
              </a:rPr>
              <a:t>,</a:t>
            </a:r>
            <a:r>
              <a:rPr lang="ko-KR" altLang="en-US" sz="2000">
                <a:latin typeface="Times New Roman"/>
                <a:ea typeface="Times New Roman" panose="02020603050405020304" pitchFamily="18" charset="0"/>
                <a:cs typeface="Times New Roman"/>
              </a:rPr>
              <a:t> 조건우</a:t>
            </a:r>
            <a:r>
              <a:rPr lang="en-US" altLang="ko-KR" sz="2000">
                <a:latin typeface="Times New Roman"/>
                <a:ea typeface="Times New Roman" panose="02020603050405020304" pitchFamily="18" charset="0"/>
                <a:cs typeface="Times New Roman"/>
              </a:rPr>
              <a:t>,</a:t>
            </a:r>
            <a:r>
              <a:rPr lang="ko-KR" altLang="en-US" sz="2000">
                <a:latin typeface="Times New Roman"/>
                <a:ea typeface="Times New Roman" panose="02020603050405020304" pitchFamily="18" charset="0"/>
                <a:cs typeface="Times New Roman"/>
              </a:rPr>
              <a:t>백승혁</a:t>
            </a:r>
            <a:r>
              <a:rPr lang="en-US" altLang="ko-KR" sz="2000">
                <a:latin typeface="Times New Roman"/>
                <a:ea typeface="Times New Roman" panose="02020603050405020304" pitchFamily="18" charset="0"/>
                <a:cs typeface="Times New Roman"/>
              </a:rPr>
              <a:t>,</a:t>
            </a:r>
            <a:r>
              <a:rPr lang="ko-KR" altLang="en-US" sz="2000">
                <a:latin typeface="Times New Roman"/>
                <a:ea typeface="Times New Roman" panose="02020603050405020304" pitchFamily="18" charset="0"/>
                <a:cs typeface="Times New Roman"/>
              </a:rPr>
              <a:t>문지환</a:t>
            </a:r>
            <a:r>
              <a:rPr lang="en-US" altLang="ko-KR" sz="2000">
                <a:latin typeface="Times New Roman"/>
                <a:ea typeface="Times New Roman" panose="02020603050405020304" pitchFamily="18" charset="0"/>
                <a:cs typeface="Times New Roman"/>
              </a:rPr>
              <a:t>,</a:t>
            </a:r>
            <a:r>
              <a:rPr lang="ko-KR" altLang="en-US" sz="2000" err="1">
                <a:latin typeface="Times New Roman"/>
                <a:ea typeface="Times New Roman" panose="02020603050405020304" pitchFamily="18" charset="0"/>
                <a:cs typeface="Times New Roman"/>
              </a:rPr>
              <a:t>항까리드</a:t>
            </a:r>
            <a:endParaRPr lang="en-US" altLang="ko-KR" sz="200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34010" marR="116840" algn="r">
              <a:spcBef>
                <a:spcPts val="1165"/>
              </a:spcBef>
            </a:pPr>
            <a:r>
              <a:rPr lang="en-US" altLang="ko-KR">
                <a:latin typeface="Times New Roman"/>
                <a:ea typeface="Times New Roman" panose="02020603050405020304" pitchFamily="18" charset="0"/>
                <a:cs typeface="Times New Roman"/>
              </a:rPr>
              <a:t>Department of Artificial Intelligence Engineering,</a:t>
            </a:r>
          </a:p>
          <a:p>
            <a:pPr marL="63500" marR="127635" algn="r">
              <a:spcAft>
                <a:spcPts val="0"/>
              </a:spcAft>
            </a:pPr>
            <a:r>
              <a:rPr lang="en-US" altLang="ko-KR">
                <a:latin typeface="Times New Roman"/>
                <a:ea typeface="Times New Roman" panose="02020603050405020304" pitchFamily="18" charset="0"/>
                <a:cs typeface="Times New Roman"/>
              </a:rPr>
              <a:t>Chosun University, Korea</a:t>
            </a:r>
          </a:p>
          <a:p>
            <a:pPr marL="63500" marR="127635" algn="r">
              <a:spcAft>
                <a:spcPts val="0"/>
              </a:spcAft>
            </a:pPr>
            <a:endParaRPr lang="en-US" altLang="ko-KR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3500" marR="127635" algn="r">
              <a:spcAft>
                <a:spcPts val="0"/>
              </a:spcAft>
            </a:pPr>
            <a:r>
              <a:rPr lang="en-US" altLang="ko-KR">
                <a:latin typeface="Times New Roman"/>
                <a:ea typeface="Times New Roman" panose="02020603050405020304" pitchFamily="18" charset="0"/>
                <a:cs typeface="Times New Roman"/>
              </a:rPr>
              <a:t>2024.04.01</a:t>
            </a:r>
            <a:endParaRPr lang="ko-KR" altLang="ko-KR">
              <a:latin typeface="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86C0416-B335-BD75-DA16-B78154C17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28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126188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>
                <a:latin typeface="Times New Roman"/>
                <a:ea typeface="맑은 고딕"/>
                <a:cs typeface="Times New Roman"/>
              </a:rPr>
              <a:t>EDA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642C198-B9E1-ADED-3D1B-47427AB59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159" y="1711329"/>
            <a:ext cx="4270208" cy="39517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056BD5-7064-F699-4864-617973B5D802}"/>
              </a:ext>
            </a:extLst>
          </p:cNvPr>
          <p:cNvSpPr txBox="1"/>
          <p:nvPr/>
        </p:nvSpPr>
        <p:spPr>
          <a:xfrm>
            <a:off x="4725966" y="949339"/>
            <a:ext cx="3805092" cy="362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Ones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== 103에 대한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Mask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Image</a:t>
            </a:r>
            <a:endParaRPr lang="ko-KR" altLang="en-US" sz="160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16" name="그림 15" descr="텍스트, 구름, 스크린샷, 흑백이(가) 표시된 사진&#10;&#10;자동 생성된 설명">
            <a:extLst>
              <a:ext uri="{FF2B5EF4-FFF2-40B4-BE49-F238E27FC236}">
                <a16:creationId xmlns:a16="http://schemas.microsoft.com/office/drawing/2014/main" id="{496416AE-1932-2EF8-B199-BD501A672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668" y="949157"/>
            <a:ext cx="1646979" cy="5400843"/>
          </a:xfrm>
          <a:prstGeom prst="rect">
            <a:avLst/>
          </a:prstGeom>
        </p:spPr>
      </p:pic>
      <p:pic>
        <p:nvPicPr>
          <p:cNvPr id="17" name="그림 16" descr="텍스트, 스크린샷, 흑백이(가) 표시된 사진&#10;&#10;자동 생성된 설명">
            <a:extLst>
              <a:ext uri="{FF2B5EF4-FFF2-40B4-BE49-F238E27FC236}">
                <a16:creationId xmlns:a16="http://schemas.microsoft.com/office/drawing/2014/main" id="{49B7555E-F776-F2BC-EB4C-A54B99E3BB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703" y="949157"/>
            <a:ext cx="1648804" cy="540084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FAF89CD8-E5AE-ACE4-6C77-5BFB82443C31}"/>
                  </a:ext>
                </a:extLst>
              </p14:cNvPr>
              <p14:cNvContentPartPr/>
              <p14:nvPr/>
            </p14:nvContentPartPr>
            <p14:xfrm>
              <a:off x="7418764" y="4110754"/>
              <a:ext cx="1190145" cy="1023701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FAF89CD8-E5AE-ACE4-6C77-5BFB82443C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0770" y="4092763"/>
                <a:ext cx="1225774" cy="10593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575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64014" y="6523052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4006225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Channel </a:t>
            </a: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설명 및 조합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0" y="928069"/>
            <a:ext cx="4960902" cy="26537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    Landsat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8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산불 데이터셋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>
                <a:latin typeface="Times New Roman"/>
                <a:ea typeface="맑은 고딕"/>
                <a:cs typeface="Times New Roman"/>
              </a:rPr>
              <a:t>위성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(</a:t>
            </a:r>
            <a:r>
              <a:rPr lang="en-US" altLang="ko-KR" sz="1200" err="1">
                <a:latin typeface="Times New Roman"/>
                <a:ea typeface="맑은 고딕"/>
                <a:cs typeface="Times New Roman"/>
              </a:rPr>
              <a:t>landsat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8)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은 </a:t>
            </a:r>
            <a:r>
              <a:rPr lang="ko-KR" altLang="en-US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총 </a:t>
            </a:r>
            <a:r>
              <a:rPr lang="en-US" altLang="ko-KR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10</a:t>
            </a:r>
            <a:r>
              <a:rPr lang="ko-KR" altLang="en-US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개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의 채널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(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밴드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)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로 구성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.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200">
                <a:latin typeface="Times New Roman"/>
                <a:ea typeface="맑은 고딕"/>
                <a:cs typeface="Times New Roman"/>
              </a:rPr>
              <a:t>Band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7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과 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6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은 산불의 특징을 잘 살린 반면 다른 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Band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들은 산불 특징을 정확히 살리지 못함</a:t>
            </a:r>
            <a:r>
              <a:rPr lang="en-US" altLang="ko-KR" sz="1100">
                <a:latin typeface="Times New Roman"/>
                <a:ea typeface="맑은 고딕"/>
                <a:cs typeface="Times New Roman"/>
              </a:rPr>
              <a:t>(Band 7,6</a:t>
            </a:r>
            <a:r>
              <a:rPr lang="ko-KR" altLang="en-US" sz="1100">
                <a:latin typeface="Times New Roman"/>
                <a:ea typeface="맑은 고딕"/>
                <a:cs typeface="Times New Roman"/>
              </a:rPr>
              <a:t>은 </a:t>
            </a:r>
            <a:r>
              <a:rPr lang="ko-KR" altLang="en-US" sz="1100" err="1">
                <a:latin typeface="Times New Roman"/>
                <a:ea typeface="맑은 고딕"/>
                <a:cs typeface="Times New Roman"/>
              </a:rPr>
              <a:t>단파적외선으로</a:t>
            </a:r>
            <a:r>
              <a:rPr lang="ko-KR" altLang="en-US" sz="1100">
                <a:latin typeface="Times New Roman"/>
                <a:ea typeface="맑은 고딕"/>
                <a:cs typeface="Times New Roman"/>
              </a:rPr>
              <a:t> 파장이 상대적으로 길어 태양광</a:t>
            </a:r>
            <a:r>
              <a:rPr lang="en-US" altLang="ko-KR" sz="1100">
                <a:latin typeface="Times New Roman"/>
                <a:ea typeface="맑은 고딕"/>
                <a:cs typeface="Times New Roman"/>
              </a:rPr>
              <a:t>,</a:t>
            </a:r>
            <a:r>
              <a:rPr lang="ko-KR" altLang="en-US" sz="1100">
                <a:latin typeface="Times New Roman"/>
                <a:ea typeface="맑은 고딕"/>
                <a:cs typeface="Times New Roman"/>
              </a:rPr>
              <a:t> 연기에 영향을 잘 받지 않음</a:t>
            </a:r>
            <a:r>
              <a:rPr lang="en-US" altLang="ko-KR" sz="1100">
                <a:latin typeface="Times New Roman"/>
                <a:ea typeface="맑은 고딕"/>
                <a:cs typeface="Times New Roman"/>
              </a:rPr>
              <a:t>)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200">
                <a:latin typeface="Times New Roman"/>
                <a:ea typeface="맑은 고딕"/>
                <a:cs typeface="Times New Roman"/>
              </a:rPr>
              <a:t>따라서 일반적으로 많이 쓰는 조합인 </a:t>
            </a:r>
            <a:r>
              <a:rPr lang="en-US" altLang="ko-KR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7,6,2 Band</a:t>
            </a:r>
            <a:r>
              <a:rPr lang="ko-KR" altLang="en-US" sz="1200" err="1">
                <a:latin typeface="Times New Roman"/>
                <a:ea typeface="맑은 고딕"/>
                <a:cs typeface="Times New Roman"/>
              </a:rPr>
              <a:t>를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 채택하여 실험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 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7,6,2</a:t>
            </a:r>
            <a:r>
              <a:rPr lang="ko-KR" altLang="en-US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 밴드 조합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만을 사용한 실험과 </a:t>
            </a:r>
            <a:r>
              <a:rPr lang="ko-KR" altLang="en-US" sz="12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전체 밴드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를 모두 활용하여 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2</a:t>
            </a:r>
            <a:r>
              <a:rPr lang="ko-KR" altLang="en-US" sz="1200">
                <a:latin typeface="Times New Roman"/>
                <a:ea typeface="맑은 고딕"/>
                <a:cs typeface="Times New Roman"/>
              </a:rPr>
              <a:t>가지의 실험을 수행</a:t>
            </a:r>
            <a:r>
              <a:rPr lang="en-US" altLang="ko-KR" sz="1200">
                <a:latin typeface="Times New Roman"/>
                <a:ea typeface="맑은 고딕"/>
                <a:cs typeface="Times New Roman"/>
              </a:rPr>
              <a:t>.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4B268E86-6D78-0393-AC01-08A66650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3484864"/>
            <a:ext cx="7526867" cy="303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4E4AADC-695A-BBF1-74B8-F4DE877A7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022497"/>
              </p:ext>
            </p:extLst>
          </p:nvPr>
        </p:nvGraphicFramePr>
        <p:xfrm>
          <a:off x="5015190" y="792721"/>
          <a:ext cx="4006224" cy="232410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715810">
                  <a:extLst>
                    <a:ext uri="{9D8B030D-6E8A-4147-A177-3AD203B41FA5}">
                      <a16:colId xmlns:a16="http://schemas.microsoft.com/office/drawing/2014/main" val="2159220225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873167011"/>
                    </a:ext>
                  </a:extLst>
                </a:gridCol>
                <a:gridCol w="1096614">
                  <a:extLst>
                    <a:ext uri="{9D8B030D-6E8A-4147-A177-3AD203B41FA5}">
                      <a16:colId xmlns:a16="http://schemas.microsoft.com/office/drawing/2014/main" val="889796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Coastal/Aerosol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0.435 - 0.451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1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06902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Blue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0.452 - 0.512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2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340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Green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0.533 - 0.590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3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7013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Red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0.636 - 0.673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4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255475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NIR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0.851 - 0.879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5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02584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SWIR-1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1.566 - 1.651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6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26477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30 m SWIR-2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2.107 - 2.294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7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60147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15 m Pan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0.503 - 0.676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8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96670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100 m TIR-1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10.60 - 11.19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9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12962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100 m TIR-2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400" b="0" dirty="0">
                          <a:effectLst/>
                        </a:rPr>
                        <a:t>11.50 - 12.51</a:t>
                      </a:r>
                      <a:endParaRPr lang="en-US" altLang="ko-KR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" sz="1400" b="0" dirty="0">
                          <a:effectLst/>
                        </a:rPr>
                        <a:t>Band 10</a:t>
                      </a:r>
                      <a:endParaRPr lang="en" sz="1400" b="0" dirty="0">
                        <a:effectLst/>
                        <a:latin typeface=".AppleSystemUIFont"/>
                      </a:endParaRPr>
                    </a:p>
                  </a:txBody>
                  <a:tcPr marL="47625" marR="47625" marT="9525" marB="9525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086085"/>
                  </a:ext>
                </a:extLst>
              </a:tr>
            </a:tbl>
          </a:graphicData>
        </a:graphic>
      </p:graphicFrame>
      <p:pic>
        <p:nvPicPr>
          <p:cNvPr id="3078" name="Picture 6">
            <a:extLst>
              <a:ext uri="{FF2B5EF4-FFF2-40B4-BE49-F238E27FC236}">
                <a16:creationId xmlns:a16="http://schemas.microsoft.com/office/drawing/2014/main" id="{3118AD12-F536-1C03-F791-D07340987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10" y="3491172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2A61BA2-BCEB-7F73-7209-123649A2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206" y="3442818"/>
            <a:ext cx="28194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8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4642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III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베이스라인 및 모델 실험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2" name="그림 1" descr="U-Net 논문 리뷰 — U-Net: Convolutional Networks for Biomedical Image  Segmentation | by 강준영 | Medium">
            <a:extLst>
              <a:ext uri="{FF2B5EF4-FFF2-40B4-BE49-F238E27FC236}">
                <a16:creationId xmlns:a16="http://schemas.microsoft.com/office/drawing/2014/main" id="{42531153-E273-9EE5-C958-DA7FD2066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76" y="1935645"/>
            <a:ext cx="4099623" cy="2702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3E1FB4-0B67-1DE1-3754-47C4AB443551}"/>
              </a:ext>
            </a:extLst>
          </p:cNvPr>
          <p:cNvSpPr txBox="1"/>
          <p:nvPr/>
        </p:nvSpPr>
        <p:spPr>
          <a:xfrm>
            <a:off x="1802719" y="4641741"/>
            <a:ext cx="1187155" cy="366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defRPr/>
            </a:pPr>
            <a:r>
              <a:rPr lang="en-US" altLang="ko-KR" sz="1600" b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U-Net</a:t>
            </a:r>
            <a:endParaRPr 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8B021-2FB7-676D-2F3D-B42987B964BE}"/>
              </a:ext>
            </a:extLst>
          </p:cNvPr>
          <p:cNvSpPr txBox="1"/>
          <p:nvPr/>
        </p:nvSpPr>
        <p:spPr>
          <a:xfrm>
            <a:off x="4461254" y="651506"/>
            <a:ext cx="4345760" cy="49725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ko-KR" altLang="en-US" sz="1600" b="1">
                <a:latin typeface="Times New Roman"/>
                <a:ea typeface="맑은 고딕"/>
                <a:cs typeface="Times New Roman"/>
              </a:rPr>
              <a:t>         </a:t>
            </a:r>
            <a:endParaRPr lang="en-US" altLang="ko-KR" sz="1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500"/>
              </a:spcAft>
              <a:defRPr/>
            </a:pPr>
            <a:endParaRPr lang="ko-KR" altLang="en-US" sz="1600" b="1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Segmentation</a:t>
            </a:r>
            <a:r>
              <a:rPr lang="ko-KR" altLang="en-US" sz="160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160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Model</a:t>
            </a:r>
            <a:r>
              <a:rPr lang="ko-KR" altLang="en-US" sz="160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 중 </a:t>
            </a:r>
            <a:r>
              <a:rPr lang="ko-KR" altLang="en-US" sz="1600" err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U</a:t>
            </a:r>
            <a:r>
              <a:rPr lang="ko-KR" altLang="en-US" sz="160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-Net을 채용.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err="1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U</a:t>
            </a:r>
            <a:r>
              <a:rPr lang="ko-KR" altLang="en-US" sz="16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-Net의 성능을 기준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으로 앞으로의 모델 실험 탐색을 할 수 있도록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baseline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구축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ko-KR" altLang="en-US" sz="1600">
              <a:solidFill>
                <a:prstClr val="black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평가 산식: </a:t>
            </a:r>
            <a:r>
              <a:rPr lang="ko-KR" altLang="en-US" sz="1600" err="1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mIoU</a:t>
            </a:r>
            <a:r>
              <a:rPr lang="ko-KR" altLang="en-US" sz="1600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, </a:t>
            </a:r>
            <a:r>
              <a:rPr lang="ko-KR" altLang="en-US" sz="1600" err="1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Recall</a:t>
            </a:r>
            <a:endParaRPr lang="ko-KR" altLang="en-US" sz="16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marR="0" lvl="1" indent="-285750" defTabSz="457200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398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ko-KR" altLang="en-US" sz="16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ko-KR" altLang="en-US" sz="1600">
              <a:solidFill>
                <a:prstClr val="black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ko-KR" altLang="en-US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Tx/>
              <a:buAutoNum type="arabicPeriod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14" name="그림 13" descr="Semantic Segmentation] Mean Intersection over Union(MIoU) :: KUKLIFE">
            <a:extLst>
              <a:ext uri="{FF2B5EF4-FFF2-40B4-BE49-F238E27FC236}">
                <a16:creationId xmlns:a16="http://schemas.microsoft.com/office/drawing/2014/main" id="{233324A0-33E5-7854-B61D-69A46738B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3130" y="4515999"/>
            <a:ext cx="2430179" cy="1762475"/>
          </a:xfrm>
          <a:prstGeom prst="rect">
            <a:avLst/>
          </a:prstGeom>
        </p:spPr>
      </p:pic>
      <p:pic>
        <p:nvPicPr>
          <p:cNvPr id="15" name="그림 14" descr="Confusion Matrix, Precision, and Recall Explained - KDnuggets">
            <a:extLst>
              <a:ext uri="{FF2B5EF4-FFF2-40B4-BE49-F238E27FC236}">
                <a16:creationId xmlns:a16="http://schemas.microsoft.com/office/drawing/2014/main" id="{330FF946-D9F2-8EF4-03BA-5D39B8A94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898" y="4398796"/>
            <a:ext cx="3141590" cy="188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698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464261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III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베이스라인 및 모델 실험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180703" y="762182"/>
            <a:ext cx="8671197" cy="362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   </a:t>
            </a:r>
            <a:endParaRPr lang="ko-KR" altLang="en-US" sz="1600" b="1"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58E65A-36AC-26A9-A063-4573ADCC204A}"/>
              </a:ext>
            </a:extLst>
          </p:cNvPr>
          <p:cNvSpPr txBox="1"/>
          <p:nvPr/>
        </p:nvSpPr>
        <p:spPr>
          <a:xfrm>
            <a:off x="180703" y="762182"/>
            <a:ext cx="8671197" cy="12087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산불 감지에 자주 사용되는 </a:t>
            </a:r>
            <a:r>
              <a:rPr lang="ko-KR" altLang="en-US" sz="16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762band 채널 조합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을 사용해 입력 데이터로 사용함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모든 채널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을 사용해 학습하는 경우가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miou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기준 약 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4%, Recall 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기준 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3%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의 성능 상승을 보임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762band 조합보다 더 산불을 더 잘 감지할 수 있는 </a:t>
            </a:r>
            <a:r>
              <a:rPr lang="ko-KR" altLang="en-US" sz="16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채널 조합 실험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이 필요함.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F5360869-8BA1-A253-1919-038BC37B5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421080"/>
              </p:ext>
            </p:extLst>
          </p:nvPr>
        </p:nvGraphicFramePr>
        <p:xfrm>
          <a:off x="2011680" y="3141173"/>
          <a:ext cx="5120640" cy="11123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31872672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46804312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12911724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681605090"/>
                    </a:ext>
                  </a:extLst>
                </a:gridCol>
              </a:tblGrid>
              <a:tr h="37070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Channel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mIoU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err="1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2184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U-Net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762band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/>
                        <a:t>0.74803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baseline="0" noProof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0.8597</a:t>
                      </a:r>
                      <a:endParaRPr lang="ko-KR" sz="1800" b="0" i="0" u="none" strike="noStrike" baseline="0" noProof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750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rgbClr val="FF0000"/>
                          </a:solidFill>
                        </a:rPr>
                        <a:t>U-Net</a:t>
                      </a:r>
                      <a:endParaRPr lang="ko-KR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All </a:t>
                      </a:r>
                      <a:r>
                        <a:rPr lang="ko-KR" altLang="en-US" err="1">
                          <a:solidFill>
                            <a:srgbClr val="FF0000"/>
                          </a:solidFill>
                        </a:rPr>
                        <a:t>band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rgbClr val="FF0000"/>
                          </a:solidFill>
                        </a:rPr>
                        <a:t>0.78324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baseline="0" noProof="0">
                          <a:solidFill>
                            <a:srgbClr val="FF0000"/>
                          </a:solidFill>
                          <a:latin typeface="맑은 고딕"/>
                          <a:ea typeface="맑은 고딕"/>
                        </a:rPr>
                        <a:t>0.8894</a:t>
                      </a:r>
                      <a:endParaRPr lang="ko-KR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2462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07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B409D0-4B09-09EE-AFF6-42F8FBDAD798}"/>
              </a:ext>
            </a:extLst>
          </p:cNvPr>
          <p:cNvCxnSpPr>
            <a:cxnSpLocks/>
            <a:endCxn id="4" idx="4"/>
          </p:cNvCxnSpPr>
          <p:nvPr/>
        </p:nvCxnSpPr>
        <p:spPr>
          <a:xfrm flipH="1">
            <a:off x="3545042" y="1302940"/>
            <a:ext cx="1161" cy="26960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3A80D1F-4FA6-AC85-F680-59302B48AB36}"/>
              </a:ext>
            </a:extLst>
          </p:cNvPr>
          <p:cNvSpPr/>
          <p:nvPr/>
        </p:nvSpPr>
        <p:spPr>
          <a:xfrm>
            <a:off x="3506475" y="1777825"/>
            <a:ext cx="80230" cy="80230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817F2-5476-04ED-C5F9-547850EF3535}"/>
              </a:ext>
            </a:extLst>
          </p:cNvPr>
          <p:cNvSpPr/>
          <p:nvPr/>
        </p:nvSpPr>
        <p:spPr>
          <a:xfrm>
            <a:off x="3545042" y="1520901"/>
            <a:ext cx="5400835" cy="33704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목차</a:t>
            </a:r>
            <a:endParaRPr lang="en-US" altLang="ko-KR" sz="2000" b="1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en-US" altLang="ko-KR" sz="2000" b="1">
                <a:latin typeface="Times New Roman"/>
                <a:ea typeface="맑은 고딕"/>
                <a:cs typeface="Times New Roman"/>
              </a:rPr>
              <a:t>PCTC-Net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AutoNum type="romanUcPeriod"/>
            </a:pPr>
            <a:r>
              <a:rPr lang="en-US" altLang="ko-KR" sz="2000" b="1">
                <a:latin typeface="Times New Roman"/>
                <a:ea typeface="맑은 고딕"/>
                <a:cs typeface="Times New Roman"/>
              </a:rPr>
              <a:t>IRA-</a:t>
            </a:r>
            <a:r>
              <a:rPr lang="en-US" altLang="ko-KR" sz="2000" b="1" err="1">
                <a:latin typeface="Times New Roman"/>
                <a:ea typeface="맑은 고딕"/>
                <a:cs typeface="Times New Roman"/>
              </a:rPr>
              <a:t>Unet</a:t>
            </a:r>
            <a:endParaRPr lang="ko-KR" err="1"/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>
                <a:latin typeface="Times New Roman"/>
                <a:ea typeface="한양중고딕"/>
                <a:cs typeface="Times New Roman"/>
              </a:rPr>
              <a:t>실험과정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AutoNum type="romanUcPeriod"/>
            </a:pPr>
            <a:r>
              <a:rPr lang="ko-KR" altLang="en-US" sz="2000" b="1" kern="0">
                <a:latin typeface="Times New Roman"/>
                <a:ea typeface="한양중고딕"/>
                <a:cs typeface="Times New Roman"/>
              </a:rPr>
              <a:t>채널조합</a:t>
            </a: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63A016-FE94-C7B5-6FA0-2F574F0A9A5D}"/>
              </a:ext>
            </a:extLst>
          </p:cNvPr>
          <p:cNvSpPr/>
          <p:nvPr/>
        </p:nvSpPr>
        <p:spPr>
          <a:xfrm>
            <a:off x="3506088" y="3193698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4E383-091C-6E11-79B6-76E3044A95A7}"/>
              </a:ext>
            </a:extLst>
          </p:cNvPr>
          <p:cNvSpPr/>
          <p:nvPr/>
        </p:nvSpPr>
        <p:spPr>
          <a:xfrm>
            <a:off x="566737" y="1166958"/>
            <a:ext cx="2584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aseline="0">
                <a:latin typeface="Times New Roman" panose="02020603050405020304" pitchFamily="18" charset="0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B642471-6B11-9CF0-E1CC-DF9DF808C7E0}"/>
              </a:ext>
            </a:extLst>
          </p:cNvPr>
          <p:cNvSpPr/>
          <p:nvPr/>
        </p:nvSpPr>
        <p:spPr>
          <a:xfrm>
            <a:off x="3504927" y="249067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1700A-4BD7-3A00-CEA2-9CC1785553C6}"/>
              </a:ext>
            </a:extLst>
          </p:cNvPr>
          <p:cNvSpPr/>
          <p:nvPr/>
        </p:nvSpPr>
        <p:spPr>
          <a:xfrm>
            <a:off x="0" y="1353432"/>
            <a:ext cx="1133475" cy="472338"/>
          </a:xfrm>
          <a:prstGeom prst="rect">
            <a:avLst/>
          </a:prstGeom>
          <a:solidFill>
            <a:srgbClr val="12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40ACBB-79DE-3963-F143-A2D52D1866B7}"/>
              </a:ext>
            </a:extLst>
          </p:cNvPr>
          <p:cNvSpPr/>
          <p:nvPr/>
        </p:nvSpPr>
        <p:spPr>
          <a:xfrm>
            <a:off x="0" y="1353432"/>
            <a:ext cx="182880" cy="472338"/>
          </a:xfrm>
          <a:prstGeom prst="rect">
            <a:avLst/>
          </a:prstGeom>
          <a:solidFill>
            <a:srgbClr val="DBA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F1C1D-B1D1-8E2C-85BC-91783157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1" y="150179"/>
            <a:ext cx="1556161" cy="3839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5D937DB-CE58-01AB-82D2-9A276335BDB4}"/>
              </a:ext>
            </a:extLst>
          </p:cNvPr>
          <p:cNvSpPr/>
          <p:nvPr/>
        </p:nvSpPr>
        <p:spPr>
          <a:xfrm>
            <a:off x="3504927" y="3918799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F54C17-A133-43F8-44DE-F8AE0DEA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3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en-US" sz="2800" b="1">
                <a:latin typeface="Times New Roman"/>
                <a:ea typeface="맑은 고딕"/>
                <a:cs typeface="Times New Roman"/>
              </a:rPr>
              <a:t>PCTC-Net</a:t>
            </a:r>
            <a:endParaRPr lang="en-US" altLang="ko-KR" sz="2800" b="1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8F0E00-8991-ADD0-BC7E-FA23375B7E2D}"/>
              </a:ext>
            </a:extLst>
          </p:cNvPr>
          <p:cNvSpPr txBox="1"/>
          <p:nvPr/>
        </p:nvSpPr>
        <p:spPr>
          <a:xfrm>
            <a:off x="128015" y="389749"/>
            <a:ext cx="8628065" cy="10852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ko-KR" altLang="en-US" sz="1600" b="1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연구 목적: </a:t>
            </a:r>
            <a:r>
              <a:rPr lang="ko-KR" altLang="en-US" sz="1600">
                <a:ea typeface="+mn-lt"/>
                <a:cs typeface="+mn-lt"/>
              </a:rPr>
              <a:t>변압기</a:t>
            </a:r>
            <a:r>
              <a:rPr lang="ko-KR" sz="1600">
                <a:ea typeface="+mn-lt"/>
                <a:cs typeface="+mn-lt"/>
              </a:rPr>
              <a:t> 유도 바이어스를 개선하기 위해 </a:t>
            </a:r>
            <a:r>
              <a:rPr lang="ko-KR" sz="1600" err="1">
                <a:ea typeface="+mn-lt"/>
                <a:cs typeface="+mn-lt"/>
              </a:rPr>
              <a:t>Pre-Conv</a:t>
            </a:r>
            <a:r>
              <a:rPr lang="ko-KR" sz="1600">
                <a:ea typeface="+mn-lt"/>
                <a:cs typeface="+mn-lt"/>
              </a:rPr>
              <a:t> 기반 트랜스포머와 </a:t>
            </a:r>
            <a:r>
              <a:rPr lang="ko-KR" sz="1600" err="1">
                <a:ea typeface="+mn-lt"/>
                <a:cs typeface="+mn-lt"/>
              </a:rPr>
              <a:t>컨볼루션</a:t>
            </a:r>
            <a:r>
              <a:rPr lang="ko-KR" sz="1600">
                <a:ea typeface="+mn-lt"/>
                <a:cs typeface="+mn-lt"/>
              </a:rPr>
              <a:t> 신경망을 융합한 병렬 이중 인코더 모델인 병렬 이중 인코더 네트워크(PCTC-Net)</a:t>
            </a:r>
            <a:r>
              <a:rPr lang="ko-KR" sz="1600" err="1">
                <a:ea typeface="+mn-lt"/>
                <a:cs typeface="+mn-lt"/>
              </a:rPr>
              <a:t>를</a:t>
            </a:r>
            <a:r>
              <a:rPr lang="ko-KR" sz="1600">
                <a:ea typeface="+mn-lt"/>
                <a:cs typeface="+mn-lt"/>
              </a:rPr>
              <a:t> 제안</a:t>
            </a:r>
            <a:endParaRPr lang="ko-KR"/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F4BF7F1F-5DED-0C66-D8E6-8C38E3F84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634" y="1486814"/>
            <a:ext cx="7228730" cy="488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7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en-US" sz="2800" b="1">
                <a:latin typeface="Times New Roman"/>
                <a:ea typeface="맑은 고딕"/>
                <a:cs typeface="Times New Roman"/>
              </a:rPr>
              <a:t>PCTC-Net</a:t>
            </a:r>
            <a:endParaRPr lang="en-US" altLang="ko-KR" sz="2800" b="1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7" name="그림 6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3AB3BB97-6622-70AC-2151-7A3F93584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461" y="1265364"/>
            <a:ext cx="4284539" cy="4382026"/>
          </a:xfrm>
          <a:prstGeom prst="rect">
            <a:avLst/>
          </a:prstGeom>
        </p:spPr>
      </p:pic>
      <p:pic>
        <p:nvPicPr>
          <p:cNvPr id="14" name="그림 1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A9BBE48B-AC63-3485-538A-B1A6237BB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7" y="1270476"/>
            <a:ext cx="4767690" cy="439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0554" y="648574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II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</a:t>
            </a: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 IRA-Unet</a:t>
            </a:r>
            <a:endParaRPr lang="en-US" altLang="ko-KR" sz="2800" b="1" noProof="1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2" name="그림 1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13478F3-3C0D-DEC7-F583-9A077267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8792"/>
            <a:ext cx="9143999" cy="3604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A379A4-A1A2-579E-9203-FA20DFE09081}"/>
              </a:ext>
            </a:extLst>
          </p:cNvPr>
          <p:cNvSpPr txBox="1"/>
          <p:nvPr/>
        </p:nvSpPr>
        <p:spPr>
          <a:xfrm>
            <a:off x="687822" y="4663036"/>
            <a:ext cx="8263990" cy="169277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noProof="1">
                <a:latin typeface="Times New Roman"/>
                <a:ea typeface="+mn-lt"/>
                <a:cs typeface="Times New Roman"/>
              </a:rPr>
              <a:t>Part I: Generator </a:t>
            </a:r>
          </a:p>
          <a:p>
            <a:r>
              <a:rPr lang="en-US" altLang="ko-KR" sz="2000" b="1" noProof="1">
                <a:latin typeface="Times New Roman"/>
                <a:ea typeface="+mn-lt"/>
                <a:cs typeface="Times New Roman"/>
              </a:rPr>
              <a:t>=&gt; (inception , attention , redisual ) block으로 구성된 Unet</a:t>
            </a:r>
          </a:p>
          <a:p>
            <a:endParaRPr lang="en-US" altLang="ko-KR" sz="2400" b="1">
              <a:latin typeface="Times New Roman"/>
              <a:cs typeface="Times New Roman"/>
            </a:endParaRPr>
          </a:p>
          <a:p>
            <a:r>
              <a:rPr lang="en-US" altLang="ko-KR" sz="2000" b="1">
                <a:latin typeface="Times New Roman"/>
                <a:ea typeface="맑은 고딕"/>
                <a:cs typeface="Times New Roman"/>
              </a:rPr>
              <a:t>Part 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II:GAN architecture </a:t>
            </a:r>
          </a:p>
          <a:p>
            <a:r>
              <a:rPr lang="en-US" sz="2000" b="1">
                <a:latin typeface="Times New Roman"/>
                <a:ea typeface="맑은 고딕"/>
                <a:cs typeface="Times New Roman"/>
              </a:rPr>
              <a:t>=&gt; Discriminator   vs   Generator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00667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0554" y="648574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5695835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II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</a:t>
            </a: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 IRA-Unet (Generator Unet)</a:t>
            </a:r>
            <a:endParaRPr lang="en-US" altLang="ko-KR" sz="2800" b="1" noProof="1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2" name="그림 1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574334AF-3DBF-C06F-9E53-AF03D50D4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40347"/>
            <a:ext cx="6746734" cy="3889482"/>
          </a:xfrm>
          <a:prstGeom prst="rect">
            <a:avLst/>
          </a:prstGeom>
        </p:spPr>
      </p:pic>
      <p:pic>
        <p:nvPicPr>
          <p:cNvPr id="3" name="그림 2" descr="도표, 라인, 평면도, 텍스트이(가) 표시된 사진&#10;&#10;자동 생성된 설명">
            <a:extLst>
              <a:ext uri="{FF2B5EF4-FFF2-40B4-BE49-F238E27FC236}">
                <a16:creationId xmlns:a16="http://schemas.microsoft.com/office/drawing/2014/main" id="{49EADC1F-2B06-BFE6-9728-1991947FC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828" y="1260041"/>
            <a:ext cx="2680489" cy="18466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B6EEDB50-569F-8FE5-D5CE-CBB9313DDCFD}"/>
              </a:ext>
            </a:extLst>
          </p:cNvPr>
          <p:cNvSpPr/>
          <p:nvPr/>
        </p:nvSpPr>
        <p:spPr>
          <a:xfrm rot="19380000">
            <a:off x="6231443" y="3151639"/>
            <a:ext cx="283222" cy="30345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텍스트, 도표, 라인, 폰트이(가) 표시된 사진&#10;&#10;자동 생성된 설명">
            <a:extLst>
              <a:ext uri="{FF2B5EF4-FFF2-40B4-BE49-F238E27FC236}">
                <a16:creationId xmlns:a16="http://schemas.microsoft.com/office/drawing/2014/main" id="{4082317E-8286-E560-12BA-4FDAC5301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445" y="4783193"/>
            <a:ext cx="4165713" cy="120613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01959C0-83AD-8939-F433-C5EEC672E81B}"/>
              </a:ext>
            </a:extLst>
          </p:cNvPr>
          <p:cNvSpPr/>
          <p:nvPr/>
        </p:nvSpPr>
        <p:spPr>
          <a:xfrm rot="5400000">
            <a:off x="5801554" y="4471651"/>
            <a:ext cx="354027" cy="323682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5EB7FF-D817-13F7-1C39-04FDA6F10A47}"/>
              </a:ext>
            </a:extLst>
          </p:cNvPr>
          <p:cNvSpPr txBox="1"/>
          <p:nvPr/>
        </p:nvSpPr>
        <p:spPr>
          <a:xfrm>
            <a:off x="6574778" y="890124"/>
            <a:ext cx="2680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noProof="1">
                <a:ea typeface="맑은 고딕"/>
                <a:cs typeface="Calibri"/>
              </a:rPr>
              <a:t>Inception, redisual block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A4CFBD-865F-6EE7-D2CF-D60EFA91A8D2}"/>
              </a:ext>
            </a:extLst>
          </p:cNvPr>
          <p:cNvSpPr txBox="1"/>
          <p:nvPr/>
        </p:nvSpPr>
        <p:spPr>
          <a:xfrm>
            <a:off x="6342132" y="4460733"/>
            <a:ext cx="2174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noProof="1">
                <a:ea typeface="맑은 고딕"/>
                <a:cs typeface="Calibri"/>
              </a:rPr>
              <a:t>Attention block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D23ECD-D176-1A42-FC2B-78F82AAB8E0F}"/>
              </a:ext>
            </a:extLst>
          </p:cNvPr>
          <p:cNvSpPr txBox="1"/>
          <p:nvPr/>
        </p:nvSpPr>
        <p:spPr>
          <a:xfrm>
            <a:off x="-505754" y="960927"/>
            <a:ext cx="21747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>
                <a:ea typeface="맑은 고딕"/>
                <a:cs typeface="Calibri"/>
              </a:rPr>
              <a:t>         </a:t>
            </a:r>
            <a:r>
              <a:rPr lang="ko-KR" altLang="en-US" b="1" noProof="1">
                <a:ea typeface="맑은 고딕"/>
                <a:cs typeface="Calibri"/>
              </a:rPr>
              <a:t>   Unet </a:t>
            </a:r>
          </a:p>
        </p:txBody>
      </p:sp>
    </p:spTree>
    <p:extLst>
      <p:ext uri="{BB962C8B-B14F-4D97-AF65-F5344CB8AC3E}">
        <p14:creationId xmlns:p14="http://schemas.microsoft.com/office/powerpoint/2010/main" val="2738708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0554" y="6485747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II</a:t>
            </a:r>
            <a:r>
              <a:rPr kumimoji="0" lang="en-US" sz="2800" b="1" i="0" u="none" strike="noStrike" kern="1200" cap="none" spc="0" normalizeH="0" baseline="0" noProof="1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</a:t>
            </a:r>
            <a:r>
              <a:rPr lang="en-US" sz="2800" b="1" noProof="1">
                <a:latin typeface="Times New Roman"/>
                <a:ea typeface="맑은 고딕"/>
                <a:cs typeface="Times New Roman"/>
              </a:rPr>
              <a:t> IRA-Unet</a:t>
            </a:r>
            <a:endParaRPr lang="en-US" altLang="ko-KR" sz="2800" b="1" noProof="1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2" name="그림 1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C13478F3-3C0D-DEC7-F583-9A077267C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8792"/>
            <a:ext cx="9143999" cy="3604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A379A4-A1A2-579E-9203-FA20DFE09081}"/>
              </a:ext>
            </a:extLst>
          </p:cNvPr>
          <p:cNvSpPr txBox="1"/>
          <p:nvPr/>
        </p:nvSpPr>
        <p:spPr>
          <a:xfrm>
            <a:off x="572803" y="4533640"/>
            <a:ext cx="8379008" cy="20149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b="1" noProof="1">
                <a:latin typeface="Times New Roman"/>
                <a:ea typeface="+mn-lt"/>
                <a:cs typeface="Times New Roman"/>
              </a:rPr>
              <a:t>Part I: Generator </a:t>
            </a:r>
          </a:p>
          <a:p>
            <a:r>
              <a:rPr lang="en-US" altLang="ko-KR" sz="2000" b="1" noProof="1">
                <a:latin typeface="Times New Roman"/>
                <a:ea typeface="+mn-lt"/>
                <a:cs typeface="Times New Roman"/>
              </a:rPr>
              <a:t>=&gt; Unet의 encoder : 입력이미지로부터 중요한 latent vector 추출  </a:t>
            </a:r>
          </a:p>
          <a:p>
            <a:r>
              <a:rPr lang="en-US" altLang="ko-KR" sz="2400" b="1" noProof="1">
                <a:latin typeface="Times New Roman"/>
                <a:ea typeface="맑은 고딕"/>
                <a:cs typeface="Times New Roman"/>
              </a:rPr>
              <a:t>     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Unet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의</a:t>
            </a:r>
            <a:r>
              <a:rPr lang="en-US" altLang="ko-KR" sz="2000" b="1" noProof="1">
                <a:latin typeface="Times New Roman"/>
                <a:ea typeface="맑은 고딕"/>
                <a:cs typeface="Times New Roman"/>
              </a:rPr>
              <a:t> 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decoder : latent vector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로부터</a:t>
            </a:r>
            <a:r>
              <a:rPr lang="en-US" altLang="ko-KR" sz="2000" b="1" noProof="1">
                <a:latin typeface="Times New Roman"/>
                <a:ea typeface="맑은 고딕"/>
                <a:cs typeface="Times New Roman"/>
              </a:rPr>
              <a:t> 다시 이미지 복원 </a:t>
            </a:r>
          </a:p>
          <a:p>
            <a:endParaRPr lang="en-US" altLang="ko-KR" sz="2000" b="1" noProof="1">
              <a:latin typeface="Times New Roman"/>
              <a:ea typeface="맑은 고딕"/>
              <a:cs typeface="Times New Roman"/>
            </a:endParaRPr>
          </a:p>
          <a:p>
            <a:r>
              <a:rPr lang="en-US" altLang="ko-KR" sz="2000" b="1" noProof="1">
                <a:latin typeface="Times New Roman"/>
                <a:ea typeface="맑은 고딕"/>
                <a:cs typeface="Times New Roman"/>
              </a:rPr>
              <a:t>Part 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II:GAN architecture </a:t>
            </a:r>
          </a:p>
          <a:p>
            <a:r>
              <a:rPr lang="en-US" sz="2000" b="1" noProof="1">
                <a:latin typeface="Times New Roman"/>
                <a:ea typeface="맑은 고딕"/>
                <a:cs typeface="Times New Roman"/>
              </a:rPr>
              <a:t>=&gt; Unet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의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 decoder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로부터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생성된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이미지와</a:t>
            </a:r>
            <a:r>
              <a:rPr lang="en-US" sz="2000" b="1" noProof="1">
                <a:latin typeface="Times New Roman"/>
                <a:ea typeface="맑은 고딕"/>
                <a:cs typeface="Times New Roman"/>
              </a:rPr>
              <a:t> ground truth </a:t>
            </a:r>
            <a:r>
              <a:rPr lang="ko-KR" altLang="en-US" sz="2000" b="1" noProof="1">
                <a:latin typeface="Times New Roman"/>
                <a:ea typeface="맑은 고딕"/>
                <a:cs typeface="Times New Roman"/>
              </a:rPr>
              <a:t>비교해가며</a:t>
            </a:r>
            <a:r>
              <a:rPr lang="en-US" altLang="ko-KR" sz="2000" b="1" noProof="1">
                <a:latin typeface="Times New Roman"/>
                <a:ea typeface="맑은 고딕"/>
                <a:cs typeface="Times New Roman"/>
              </a:rPr>
              <a:t> 학습</a:t>
            </a:r>
            <a:endParaRPr lang="en-US" sz="2000" b="1" noProof="1">
              <a:latin typeface="Times New Roman"/>
              <a:ea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524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B409D0-4B09-09EE-AFF6-42F8FBDAD798}"/>
              </a:ext>
            </a:extLst>
          </p:cNvPr>
          <p:cNvCxnSpPr>
            <a:cxnSpLocks/>
          </p:cNvCxnSpPr>
          <p:nvPr/>
        </p:nvCxnSpPr>
        <p:spPr>
          <a:xfrm>
            <a:off x="3546203" y="1302940"/>
            <a:ext cx="0" cy="43704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3A80D1F-4FA6-AC85-F680-59302B48AB36}"/>
              </a:ext>
            </a:extLst>
          </p:cNvPr>
          <p:cNvSpPr/>
          <p:nvPr/>
        </p:nvSpPr>
        <p:spPr>
          <a:xfrm>
            <a:off x="3506475" y="1777825"/>
            <a:ext cx="80230" cy="80230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817F2-5476-04ED-C5F9-547850EF3535}"/>
              </a:ext>
            </a:extLst>
          </p:cNvPr>
          <p:cNvSpPr/>
          <p:nvPr/>
        </p:nvSpPr>
        <p:spPr>
          <a:xfrm>
            <a:off x="3545042" y="1520901"/>
            <a:ext cx="5400835" cy="408855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목차</a:t>
            </a:r>
            <a:endParaRPr lang="en-US" altLang="ko-KR" sz="2000" b="1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과제 개요 및 필요성</a:t>
            </a:r>
            <a:endParaRPr lang="en-US" altLang="ko-KR" sz="2000" b="1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AutoNum type="romanUcPeriod"/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주제 설명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>
                <a:latin typeface="Times New Roman"/>
                <a:ea typeface="한양중고딕"/>
                <a:cs typeface="Times New Roman"/>
              </a:rPr>
              <a:t>역할 분담</a:t>
            </a:r>
            <a:endParaRPr lang="en-US" altLang="ko-KR" sz="2000" b="1" kern="0">
              <a:latin typeface="Times New Roman"/>
              <a:ea typeface="한양중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데이터셋 선정</a:t>
            </a:r>
            <a:endParaRPr lang="en-US" altLang="ko-KR" sz="2000" b="1">
              <a:latin typeface="Times New Roman" panose="02020603050405020304" pitchFamily="18" charset="0"/>
              <a:ea typeface="맑은 고딕"/>
              <a:cs typeface="Times New Roman" panose="02020603050405020304" pitchFamily="18" charset="0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>
                <a:latin typeface="Times New Roman"/>
                <a:ea typeface="맑은 고딕"/>
                <a:cs typeface="Times New Roman"/>
              </a:rPr>
              <a:t>데이터 샘플링</a:t>
            </a:r>
            <a:endParaRPr lang="en-US" altLang="ko-KR" sz="2000" b="1" kern="0"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63A016-FE94-C7B5-6FA0-2F574F0A9A5D}"/>
              </a:ext>
            </a:extLst>
          </p:cNvPr>
          <p:cNvSpPr/>
          <p:nvPr/>
        </p:nvSpPr>
        <p:spPr>
          <a:xfrm>
            <a:off x="3506088" y="3193698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4E383-091C-6E11-79B6-76E3044A95A7}"/>
              </a:ext>
            </a:extLst>
          </p:cNvPr>
          <p:cNvSpPr/>
          <p:nvPr/>
        </p:nvSpPr>
        <p:spPr>
          <a:xfrm>
            <a:off x="566737" y="1166958"/>
            <a:ext cx="2584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aseline="0">
                <a:latin typeface="Times New Roman" panose="02020603050405020304" pitchFamily="18" charset="0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B642471-6B11-9CF0-E1CC-DF9DF808C7E0}"/>
              </a:ext>
            </a:extLst>
          </p:cNvPr>
          <p:cNvSpPr/>
          <p:nvPr/>
        </p:nvSpPr>
        <p:spPr>
          <a:xfrm>
            <a:off x="3504927" y="249067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1700A-4BD7-3A00-CEA2-9CC1785553C6}"/>
              </a:ext>
            </a:extLst>
          </p:cNvPr>
          <p:cNvSpPr/>
          <p:nvPr/>
        </p:nvSpPr>
        <p:spPr>
          <a:xfrm>
            <a:off x="0" y="1353432"/>
            <a:ext cx="1133475" cy="472338"/>
          </a:xfrm>
          <a:prstGeom prst="rect">
            <a:avLst/>
          </a:prstGeom>
          <a:solidFill>
            <a:srgbClr val="12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40ACBB-79DE-3963-F143-A2D52D1866B7}"/>
              </a:ext>
            </a:extLst>
          </p:cNvPr>
          <p:cNvSpPr/>
          <p:nvPr/>
        </p:nvSpPr>
        <p:spPr>
          <a:xfrm>
            <a:off x="0" y="1353432"/>
            <a:ext cx="182880" cy="472338"/>
          </a:xfrm>
          <a:prstGeom prst="rect">
            <a:avLst/>
          </a:prstGeom>
          <a:solidFill>
            <a:srgbClr val="DBA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5E9ED056-A588-5E6A-A0A4-19CDC8D42EA4}"/>
              </a:ext>
            </a:extLst>
          </p:cNvPr>
          <p:cNvSpPr/>
          <p:nvPr/>
        </p:nvSpPr>
        <p:spPr>
          <a:xfrm>
            <a:off x="3504927" y="461433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F1C1D-B1D1-8E2C-85BC-91783157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1" y="150179"/>
            <a:ext cx="1556161" cy="3839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5D937DB-CE58-01AB-82D2-9A276335BDB4}"/>
              </a:ext>
            </a:extLst>
          </p:cNvPr>
          <p:cNvSpPr/>
          <p:nvPr/>
        </p:nvSpPr>
        <p:spPr>
          <a:xfrm>
            <a:off x="3504927" y="3918799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ADAFC71-4F85-538A-660E-7DEC36580AB5}"/>
              </a:ext>
            </a:extLst>
          </p:cNvPr>
          <p:cNvSpPr/>
          <p:nvPr/>
        </p:nvSpPr>
        <p:spPr>
          <a:xfrm>
            <a:off x="3504927" y="534299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F54C17-A133-43F8-44DE-F8AE0DEA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7513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III. 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채널</a:t>
            </a:r>
            <a:r>
              <a:rPr lang="en-US" altLang="ko-KR" sz="2800" b="1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조합</a:t>
            </a:r>
            <a:endParaRPr lang="ko-KR"/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FFF8F7-B244-F00B-4C6C-F387207AC54B}"/>
              </a:ext>
            </a:extLst>
          </p:cNvPr>
          <p:cNvSpPr txBox="1"/>
          <p:nvPr/>
        </p:nvSpPr>
        <p:spPr>
          <a:xfrm>
            <a:off x="180703" y="762182"/>
            <a:ext cx="8867333" cy="15250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7655" lvl="1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>
                <a:latin typeface="Times New Roman"/>
                <a:ea typeface="맑은 고딕"/>
                <a:cs typeface="Times New Roman"/>
              </a:rPr>
              <a:t>이전 발표 내용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ko-KR" altLang="en-US" sz="1400">
                <a:latin typeface="Times New Roman"/>
                <a:ea typeface="맑은 고딕"/>
                <a:cs typeface="Times New Roman"/>
              </a:rPr>
              <a:t>산불 감지에 자주 사용되는 </a:t>
            </a:r>
            <a:r>
              <a:rPr lang="ko-KR" altLang="en-US" sz="14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762band 채널 조합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을 사용해 입력 데이터로 사용함</a:t>
            </a:r>
            <a:endParaRPr lang="ko-KR" sz="1600">
              <a:cs typeface="Calibri" panose="020F0502020204030204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ko-KR" altLang="en-US" sz="14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모든 채널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을 사용해 학습하는 경우가 </a:t>
            </a:r>
            <a:r>
              <a:rPr lang="en-US" altLang="ko-KR" sz="1400" err="1">
                <a:latin typeface="Times New Roman"/>
                <a:ea typeface="맑은 고딕"/>
                <a:cs typeface="Times New Roman"/>
              </a:rPr>
              <a:t>miou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기준 약 </a:t>
            </a:r>
            <a:r>
              <a:rPr lang="en-US" altLang="ko-KR" sz="1400">
                <a:latin typeface="Times New Roman"/>
                <a:ea typeface="맑은 고딕"/>
                <a:cs typeface="Times New Roman"/>
              </a:rPr>
              <a:t>4%, Recall 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기준 </a:t>
            </a:r>
            <a:r>
              <a:rPr lang="en-US" altLang="ko-KR" sz="1400">
                <a:latin typeface="Times New Roman"/>
                <a:ea typeface="맑은 고딕"/>
                <a:cs typeface="Times New Roman"/>
              </a:rPr>
              <a:t>3%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의 성능 상승을 보임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ko-KR" altLang="en-US" sz="1400">
                <a:latin typeface="Times New Roman"/>
                <a:ea typeface="맑은 고딕"/>
                <a:cs typeface="Times New Roman"/>
              </a:rPr>
              <a:t>762band 조합보다 더 산불을 더 잘 감지할 수 있는 </a:t>
            </a:r>
            <a:r>
              <a:rPr lang="ko-KR" altLang="en-US" sz="1400">
                <a:solidFill>
                  <a:schemeClr val="accent1"/>
                </a:solidFill>
                <a:latin typeface="Times New Roman"/>
                <a:ea typeface="맑은 고딕"/>
                <a:cs typeface="Times New Roman"/>
              </a:rPr>
              <a:t>채널 조합 실험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이 필요함.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3EEC37-D525-FA71-6C73-6E9BB9C8F1B3}"/>
              </a:ext>
            </a:extLst>
          </p:cNvPr>
          <p:cNvSpPr txBox="1"/>
          <p:nvPr/>
        </p:nvSpPr>
        <p:spPr>
          <a:xfrm>
            <a:off x="89263" y="2401864"/>
            <a:ext cx="8867333" cy="42123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7655" lvl="1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ko-KR" altLang="en-US" sz="1600" b="1">
                <a:latin typeface="Times New Roman"/>
                <a:ea typeface="맑은 고딕"/>
                <a:cs typeface="Times New Roman"/>
              </a:rPr>
              <a:t>채널 조합 종류</a:t>
            </a: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ko-KR" altLang="en-US" sz="1400">
                <a:latin typeface="Times New Roman"/>
                <a:ea typeface="맑은 고딕"/>
                <a:cs typeface="Times New Roman"/>
              </a:rPr>
              <a:t>불필요한 정보를 줄이고 산불을 더 잘 포착하기위해 </a:t>
            </a:r>
            <a:r>
              <a:rPr lang="ko-KR" sz="1400">
                <a:latin typeface="Times New Roman"/>
                <a:ea typeface="맑은 고딕"/>
                <a:cs typeface="Times New Roman"/>
              </a:rPr>
              <a:t>채널들의 특징을 조합하여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 AFI, NBR, NDVI, MIRBI, FWI 채널을 생성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en-US" altLang="ko-KR" sz="1400">
                <a:latin typeface="Times New Roman"/>
                <a:ea typeface="맑은 고딕"/>
                <a:cs typeface="Times New Roman"/>
              </a:rPr>
              <a:t>AFI (Active Fire Index) : 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활동적인 화재의 열을 감지하는 데 사용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en-US" altLang="ko-KR" sz="1400">
                <a:latin typeface="Times New Roman"/>
                <a:ea typeface="맑은 고딕"/>
                <a:cs typeface="Times New Roman"/>
              </a:rPr>
              <a:t>NBR (Normalized Burn Ratio) : 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화상 지역과 식생의 건강도를 평가하는데 사용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en-US" altLang="ko-KR" sz="1400">
                <a:latin typeface="Times New Roman"/>
                <a:ea typeface="맑은 고딕"/>
                <a:cs typeface="Times New Roman"/>
              </a:rPr>
              <a:t>NDVI (Normalized Difference Vegetation Index) : 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식생의 밀도와 건강도를 평가하는데 사용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en-US" altLang="ko-KR" sz="1400">
                <a:latin typeface="Times New Roman"/>
                <a:ea typeface="맑은 고딕"/>
                <a:cs typeface="Times New Roman"/>
              </a:rPr>
              <a:t>MIRBI (Mid-Infrared Burn Index) : 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화재로 인한 피해 정도를 추정하는데 사용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r>
              <a:rPr lang="en-US" altLang="ko-KR" sz="1400">
                <a:latin typeface="Times New Roman"/>
                <a:ea typeface="맑은 고딕"/>
                <a:cs typeface="Times New Roman"/>
              </a:rPr>
              <a:t>FWI (Fire Weather Index)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400">
                <a:latin typeface="Times New Roman"/>
                <a:ea typeface="맑은 고딕"/>
                <a:cs typeface="Times New Roman"/>
              </a:rPr>
              <a:t>:</a:t>
            </a:r>
            <a:r>
              <a:rPr lang="ko-KR" altLang="en-US" sz="1400">
                <a:latin typeface="Times New Roman"/>
                <a:ea typeface="맑은 고딕"/>
                <a:cs typeface="Times New Roman"/>
              </a:rPr>
              <a:t> 화재 위험 평가에 중요한 기상 요소를 반영</a:t>
            </a:r>
            <a:endParaRPr lang="en-US" altLang="ko-KR" sz="14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/>
              <a:buChar char="§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</p:txBody>
      </p:sp>
      <p:pic>
        <p:nvPicPr>
          <p:cNvPr id="15" name="그림 14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77D33586-3D25-EACA-9346-0082BA491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27" y="5297413"/>
            <a:ext cx="7552584" cy="140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75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29011" y="6542553"/>
            <a:ext cx="2057400" cy="365125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43393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IV.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모델</a:t>
            </a:r>
            <a:r>
              <a:rPr lang="en-US" sz="2800" b="1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실험</a:t>
            </a:r>
            <a:endParaRPr lang="en-US" altLang="ko-KR" sz="2800" b="1">
              <a:latin typeface="Times New Roman"/>
              <a:ea typeface="맑은 고딕"/>
              <a:cs typeface="Times New Roman"/>
            </a:endParaRPr>
          </a:p>
          <a:p>
            <a:pPr>
              <a:defRPr/>
            </a:pPr>
            <a:endParaRPr lang="en-US" altLang="ko-KR" sz="2800" b="1"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F822F35-5208-5485-9648-C8A429C8E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43559"/>
              </p:ext>
            </p:extLst>
          </p:nvPr>
        </p:nvGraphicFramePr>
        <p:xfrm>
          <a:off x="823783" y="1740243"/>
          <a:ext cx="7808385" cy="30357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107">
                  <a:extLst>
                    <a:ext uri="{9D8B030D-6E8A-4147-A177-3AD203B41FA5}">
                      <a16:colId xmlns:a16="http://schemas.microsoft.com/office/drawing/2014/main" val="316575742"/>
                    </a:ext>
                  </a:extLst>
                </a:gridCol>
                <a:gridCol w="2213918">
                  <a:extLst>
                    <a:ext uri="{9D8B030D-6E8A-4147-A177-3AD203B41FA5}">
                      <a16:colId xmlns:a16="http://schemas.microsoft.com/office/drawing/2014/main" val="2426321200"/>
                    </a:ext>
                  </a:extLst>
                </a:gridCol>
                <a:gridCol w="1768263">
                  <a:extLst>
                    <a:ext uri="{9D8B030D-6E8A-4147-A177-3AD203B41FA5}">
                      <a16:colId xmlns:a16="http://schemas.microsoft.com/office/drawing/2014/main" val="254648882"/>
                    </a:ext>
                  </a:extLst>
                </a:gridCol>
                <a:gridCol w="1952097">
                  <a:extLst>
                    <a:ext uri="{9D8B030D-6E8A-4147-A177-3AD203B41FA5}">
                      <a16:colId xmlns:a16="http://schemas.microsoft.com/office/drawing/2014/main" val="1480369978"/>
                    </a:ext>
                  </a:extLst>
                </a:gridCol>
              </a:tblGrid>
              <a:tr h="4689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/>
                        <a:t>Model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/>
                        <a:t>channel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/>
                        <a:t>mIoU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/>
                        <a:t>Recall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819158"/>
                  </a:ext>
                </a:extLst>
              </a:tr>
              <a:tr h="4689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PCTC- Net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All 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band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0.8203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latin typeface="맑은 고딕"/>
                          <a:ea typeface="맑은 고딕"/>
                        </a:rPr>
                        <a:t>0.93514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071114"/>
                  </a:ext>
                </a:extLst>
              </a:tr>
              <a:tr h="8144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err="1"/>
                        <a:t>Attention-Unet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All 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band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0.8541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noProof="0">
                          <a:latin typeface="맑은 고딕"/>
                          <a:ea typeface="맑은 고딕"/>
                        </a:rPr>
                        <a:t>0.94367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8770034"/>
                  </a:ext>
                </a:extLst>
              </a:tr>
              <a:tr h="4689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IRA-</a:t>
                      </a:r>
                      <a:r>
                        <a:rPr lang="ko-KR" altLang="en-US" err="1"/>
                        <a:t>Unet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All </a:t>
                      </a:r>
                      <a:r>
                        <a:rPr lang="ko-KR" sz="1800" b="0" i="0" u="none" strike="noStrike" noProof="0" err="1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band</a:t>
                      </a:r>
                      <a:endParaRPr lang="ko-KR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/>
                        <a:t>0.90467</a:t>
                      </a:r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맑은 고딕"/>
                        </a:rPr>
                        <a:t>0.9523</a:t>
                      </a:r>
                      <a:endParaRPr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9835674"/>
                  </a:ext>
                </a:extLst>
              </a:tr>
              <a:tr h="81447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IRA-Unet</a:t>
                      </a:r>
                      <a:endParaRPr lang="ko-KR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800" b="1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All band</a:t>
                      </a: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(8 band 제외)</a:t>
                      </a:r>
                      <a:r>
                        <a:rPr lang="ko-KR" altLang="en-US" sz="1800" b="1" i="0" u="none" strike="noStrike" noProof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</a:rPr>
                        <a:t> + AFI</a:t>
                      </a:r>
                      <a:endParaRPr lang="ko-KR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b="1">
                          <a:solidFill>
                            <a:srgbClr val="FF0000"/>
                          </a:solidFill>
                        </a:rPr>
                        <a:t>0.91863</a:t>
                      </a:r>
                      <a:endParaRPr lang="ko-KR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altLang="ko-KR" sz="1800" b="1" i="0" u="none" strike="noStrike" noProof="0">
                          <a:solidFill>
                            <a:srgbClr val="FF0000"/>
                          </a:solidFill>
                          <a:latin typeface="Malgun Gothic"/>
                        </a:rPr>
                        <a:t>0.9627</a:t>
                      </a:r>
                      <a:endParaRPr lang="ko-KR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4742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90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3645550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altLang="ko-KR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I. </a:t>
            </a:r>
            <a:r>
              <a:rPr lang="ko-KR" alt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과제 개요 및 필요성</a:t>
            </a: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-6406" y="736875"/>
            <a:ext cx="4345760" cy="59620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ko-KR" altLang="en-US" sz="1600" b="1">
                <a:latin typeface="Times New Roman"/>
                <a:ea typeface="맑은 고딕"/>
                <a:cs typeface="Times New Roman"/>
              </a:rPr>
              <a:t>         </a:t>
            </a:r>
            <a:r>
              <a:rPr kumimoji="0" lang="ko-KR" altLang="en-US" sz="1600" b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배경</a:t>
            </a:r>
            <a:endParaRPr lang="en-US" altLang="ko-KR" sz="16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500"/>
              </a:spcAft>
              <a:defRPr/>
            </a:pPr>
            <a:endParaRPr lang="ko-KR" altLang="en-US" sz="1600" b="1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최근 몇 년간 기록적인 건조함과 기후 변화의 영향으로 산불이 증가하는 추세를 보이고 있다.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이러한 재난에 효과적으로 대응하기 위해서는 초기 단계에서의 신속한 조치가 필수적이다. </a:t>
            </a: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하지만 무인기나 사람이 실시간으로 직접 감시하기에는 많은 시간이 소모된다.</a:t>
            </a:r>
            <a:endParaRPr lang="ko-KR" altLang="en-US" sz="16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err="1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딥러닝을</a:t>
            </a:r>
            <a:r>
              <a:rPr lang="ko-KR" altLang="en-US" sz="1600">
                <a:solidFill>
                  <a:prstClr val="black"/>
                </a:solidFill>
                <a:latin typeface="Times New Roman"/>
                <a:ea typeface="맑은 고딕"/>
                <a:cs typeface="Times New Roman"/>
              </a:rPr>
              <a:t> 통한 실시간 영상을 기반하여 적은 비용으로 빠른 대응이 가능한 모델 개발을 목표로 함.</a:t>
            </a:r>
            <a:endParaRPr lang="ko-KR" altLang="en-US" sz="1600" b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marR="0" lvl="1" indent="-285750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500"/>
              </a:spcAft>
              <a:buClr>
                <a:srgbClr val="F398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altLang="ko-KR" sz="1600" b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Tx/>
              <a:buAutoNum type="arabicPeriod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3" name="그림 2" descr="텍스트, 라인, 도표, 폰트이(가) 표시된 사진&#10;&#10;자동 생성된 설명">
            <a:extLst>
              <a:ext uri="{FF2B5EF4-FFF2-40B4-BE49-F238E27FC236}">
                <a16:creationId xmlns:a16="http://schemas.microsoft.com/office/drawing/2014/main" id="{7AD21B78-B8CD-BD74-0D20-A04B64A1E8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" t="1617" r="178" b="-270"/>
          <a:stretch/>
        </p:blipFill>
        <p:spPr>
          <a:xfrm>
            <a:off x="4574114" y="1240716"/>
            <a:ext cx="4343242" cy="28282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D57EAB-1091-4363-C2A5-4EA2DCD1AFBC}"/>
              </a:ext>
            </a:extLst>
          </p:cNvPr>
          <p:cNvSpPr txBox="1"/>
          <p:nvPr/>
        </p:nvSpPr>
        <p:spPr>
          <a:xfrm>
            <a:off x="5288437" y="-9332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q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405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스크린샷이(가) 표시된 사진&#10;&#10;자동 생성된 설명">
            <a:extLst>
              <a:ext uri="{FF2B5EF4-FFF2-40B4-BE49-F238E27FC236}">
                <a16:creationId xmlns:a16="http://schemas.microsoft.com/office/drawing/2014/main" id="{8BE930D9-3AE8-6E34-784E-8761F386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236" y="1642890"/>
            <a:ext cx="3903622" cy="388017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16918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 err="1"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altLang="ko-KR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주제 설명</a:t>
            </a: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238084" y="692956"/>
            <a:ext cx="8432132" cy="48247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sz="2000" b="1">
                <a:latin typeface="Times New Roman"/>
                <a:ea typeface="맑은 고딕"/>
                <a:cs typeface="Times New Roman"/>
              </a:rPr>
              <a:t>    </a:t>
            </a:r>
            <a:endParaRPr lang="en-US" altLang="ko-KR" sz="2000" b="1"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500"/>
              </a:spcAft>
              <a:defRPr/>
            </a:pPr>
            <a:r>
              <a:rPr lang="en-US" sz="2000" b="1">
                <a:latin typeface="Times New Roman"/>
                <a:ea typeface="맑은 고딕"/>
                <a:cs typeface="Times New Roman"/>
              </a:rPr>
              <a:t>      "산불 </a:t>
            </a: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조기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 </a:t>
            </a:r>
            <a:r>
              <a:rPr lang="en-US" sz="2000" b="1" err="1">
                <a:latin typeface="Times New Roman"/>
                <a:ea typeface="맑은 고딕"/>
                <a:cs typeface="Times New Roman"/>
              </a:rPr>
              <a:t>경보를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2000" b="1" err="1">
                <a:latin typeface="Times New Roman"/>
                <a:ea typeface="맑은 고딕"/>
                <a:cs typeface="Times New Roman"/>
              </a:rPr>
              <a:t>위한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차세대 위성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데이터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2000" b="1" err="1">
                <a:latin typeface="Times New Roman"/>
                <a:ea typeface="맑은 고딕"/>
                <a:cs typeface="Times New Roman"/>
              </a:rPr>
              <a:t>분석</a:t>
            </a:r>
            <a:r>
              <a:rPr lang="en-US" sz="2000" b="1">
                <a:latin typeface="Times New Roman"/>
                <a:ea typeface="맑은 고딕"/>
                <a:cs typeface="Times New Roman"/>
              </a:rPr>
              <a:t>"</a:t>
            </a:r>
            <a:endParaRPr lang="en-US" altLang="ko-KR" sz="2000" b="1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sz="1600" err="1">
                <a:latin typeface="Times New Roman"/>
                <a:ea typeface="맑은 고딕"/>
                <a:cs typeface="Times New Roman"/>
              </a:rPr>
              <a:t>위성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데이터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활용한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실시간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산불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감시 및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   조기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탐지를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통해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en-US" sz="1600" err="1">
                <a:latin typeface="Times New Roman"/>
                <a:ea typeface="맑은 고딕"/>
                <a:cs typeface="Times New Roman"/>
              </a:rPr>
              <a:t>산불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재난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모니터링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후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 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예측</a:t>
            </a:r>
            <a:r>
              <a:rPr lang="en-US" sz="1600">
                <a:latin typeface="Times New Roman"/>
                <a:ea typeface="맑은 고딕"/>
                <a:cs typeface="Times New Roman"/>
              </a:rPr>
              <a:t>.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공개된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영상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및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이미지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데이터를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사용하여</a:t>
            </a:r>
            <a:endParaRPr lang="en-US" altLang="ko-KR" sz="1600" err="1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>
                <a:latin typeface="Times New Roman"/>
                <a:ea typeface="맑은 고딕"/>
                <a:cs typeface="Times New Roman"/>
              </a:rPr>
              <a:t>  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딥러닝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기반의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솔루션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개발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.</a:t>
            </a:r>
            <a:endParaRPr lang="en-US" altLang="ko-KR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초기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단계에서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산불을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정확하고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신속하게</a:t>
            </a:r>
            <a:endParaRPr lang="en-US" err="1">
              <a:latin typeface="Calibri" panose="020F0502020204030204"/>
              <a:ea typeface="Calibri"/>
              <a:cs typeface="Calibri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defRPr/>
            </a:pPr>
            <a:r>
              <a:rPr lang="en-US" altLang="ko-KR" sz="1600">
                <a:latin typeface="Times New Roman"/>
                <a:ea typeface="맑은 고딕"/>
                <a:cs typeface="Times New Roman"/>
              </a:rPr>
              <a:t>  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감지하여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진압할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수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있는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첨단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기술의</a:t>
            </a:r>
            <a:endParaRPr lang="en-US" err="1">
              <a:latin typeface="Calibri" panose="020F0502020204030204"/>
              <a:ea typeface="Calibri"/>
              <a:cs typeface="Calibri"/>
            </a:endParaRPr>
          </a:p>
          <a:p>
            <a:pPr marL="287655" lvl="1">
              <a:lnSpc>
                <a:spcPct val="120000"/>
              </a:lnSpc>
              <a:spcAft>
                <a:spcPts val="500"/>
              </a:spcAft>
              <a:defRPr/>
            </a:pPr>
            <a:r>
              <a:rPr lang="en-US" altLang="ko-KR" sz="1600">
                <a:latin typeface="Times New Roman"/>
                <a:ea typeface="맑은 고딕"/>
                <a:cs typeface="Times New Roman"/>
              </a:rPr>
              <a:t>  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개발을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목표로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함.</a:t>
            </a:r>
            <a:endParaRPr lang="en-US">
              <a:ea typeface="Calibri"/>
              <a:cs typeface="Calibri"/>
            </a:endParaRPr>
          </a:p>
          <a:p>
            <a:pPr marL="573405" lvl="1" indent="-285750">
              <a:lnSpc>
                <a:spcPct val="120000"/>
              </a:lnSpc>
              <a:spcAft>
                <a:spcPts val="5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160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83A221-515C-6CA4-DCD6-1BF4A33EAFA4}"/>
              </a:ext>
            </a:extLst>
          </p:cNvPr>
          <p:cNvSpPr txBox="1"/>
          <p:nvPr/>
        </p:nvSpPr>
        <p:spPr>
          <a:xfrm>
            <a:off x="95613" y="5943651"/>
            <a:ext cx="744864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kumimoji="1" lang="en">
                <a:ea typeface="+mn-lt"/>
                <a:cs typeface="+mn-lt"/>
              </a:rPr>
              <a:t>https://m.kmib.co.kr/view.asp?arcid=0016490510&amp;code=61121111&amp;sid1=prj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36EDC5-53FA-DFCA-3124-4E9CDDD85288}"/>
              </a:ext>
            </a:extLst>
          </p:cNvPr>
          <p:cNvSpPr txBox="1"/>
          <p:nvPr/>
        </p:nvSpPr>
        <p:spPr>
          <a:xfrm>
            <a:off x="5816534" y="5612003"/>
            <a:ext cx="253787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" sz="1000">
                <a:ea typeface="Calibri"/>
                <a:cs typeface="Calibri"/>
              </a:rPr>
              <a:t>위성 산불 조기 탐지의 필요성에 관한 기사</a:t>
            </a:r>
          </a:p>
        </p:txBody>
      </p:sp>
    </p:spTree>
    <p:extLst>
      <p:ext uri="{BB962C8B-B14F-4D97-AF65-F5344CB8AC3E}">
        <p14:creationId xmlns:p14="http://schemas.microsoft.com/office/powerpoint/2010/main" val="3810953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308645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2800" b="1" err="1">
                <a:latin typeface="Times New Roman"/>
                <a:ea typeface="맑은 고딕"/>
                <a:cs typeface="Times New Roman"/>
              </a:rPr>
              <a:t>ⅠI</a:t>
            </a:r>
            <a:r>
              <a:rPr lang="en-US" sz="2800" b="1" err="1">
                <a:latin typeface="Times New Roman"/>
                <a:cs typeface="Times New Roman"/>
              </a:rPr>
              <a:t>I</a:t>
            </a:r>
            <a:r>
              <a:rPr lang="en-US" altLang="ko-KR" sz="2800" b="1"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역할 분담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180703" y="762182"/>
            <a:ext cx="8671197" cy="7017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en-US" altLang="ko-KR" sz="2800" b="1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err="1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백찬형</a:t>
            </a:r>
            <a:r>
              <a:rPr lang="ko-KR" altLang="en-US" sz="2800">
                <a:solidFill>
                  <a:srgbClr val="000000"/>
                </a:solidFill>
                <a:latin typeface="Calibri"/>
                <a:ea typeface="+mn-lt"/>
                <a:cs typeface="Calibri"/>
              </a:rPr>
              <a:t> - 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모델 준비, 분석</a:t>
            </a:r>
            <a:endParaRPr lang="ko-KR" altLang="en-US" sz="2800" err="1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err="1">
                <a:solidFill>
                  <a:srgbClr val="000000"/>
                </a:solidFill>
                <a:ea typeface="+mn-lt"/>
                <a:cs typeface="+mn-lt"/>
              </a:rPr>
              <a:t>문지환</a:t>
            </a: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 - 모델 준비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분석</a:t>
            </a:r>
            <a:endParaRPr lang="en-US" altLang="ko-KR" sz="2800" err="1">
              <a:solidFill>
                <a:srgbClr val="000000"/>
              </a:solidFill>
              <a:ea typeface="맑은 고딕"/>
              <a:cs typeface="+mn-lt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조건우 - EDA(</a:t>
            </a:r>
            <a:r>
              <a:rPr lang="ko-KR" altLang="en-US" sz="2800" err="1">
                <a:solidFill>
                  <a:srgbClr val="000000"/>
                </a:solidFill>
                <a:ea typeface="+mn-lt"/>
                <a:cs typeface="+mn-lt"/>
              </a:rPr>
              <a:t>Exploratory</a:t>
            </a: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 Data </a:t>
            </a:r>
            <a:r>
              <a:rPr lang="ko-KR" altLang="en-US" sz="2800" err="1">
                <a:solidFill>
                  <a:srgbClr val="000000"/>
                </a:solidFill>
                <a:ea typeface="+mn-lt"/>
                <a:cs typeface="+mn-lt"/>
              </a:rPr>
              <a:t>Analysis</a:t>
            </a: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)</a:t>
            </a:r>
            <a:endParaRPr lang="en-US" altLang="ko-KR" sz="2800">
              <a:solidFill>
                <a:srgbClr val="000000"/>
              </a:solidFill>
              <a:ea typeface="맑은 고딕"/>
              <a:cs typeface="+mn-lt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백승혁 - 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EDA(</a:t>
            </a:r>
            <a:r>
              <a:rPr lang="ko-KR" sz="2800" err="1">
                <a:solidFill>
                  <a:srgbClr val="000000"/>
                </a:solidFill>
                <a:ea typeface="+mn-lt"/>
                <a:cs typeface="+mn-lt"/>
              </a:rPr>
              <a:t>Exploratory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 Data </a:t>
            </a:r>
            <a:r>
              <a:rPr lang="ko-KR" sz="2800" err="1">
                <a:solidFill>
                  <a:srgbClr val="000000"/>
                </a:solidFill>
                <a:ea typeface="+mn-lt"/>
                <a:cs typeface="+mn-lt"/>
              </a:rPr>
              <a:t>Analysis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)</a:t>
            </a:r>
            <a:endParaRPr lang="en-US" altLang="ko-KR" sz="2800">
              <a:solidFill>
                <a:srgbClr val="000000"/>
              </a:solidFill>
              <a:ea typeface="+mn-lt"/>
              <a:cs typeface="+mn-lt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2800" err="1">
                <a:solidFill>
                  <a:srgbClr val="000000"/>
                </a:solidFill>
                <a:ea typeface="+mn-lt"/>
                <a:cs typeface="+mn-lt"/>
              </a:rPr>
              <a:t>항까리드</a:t>
            </a:r>
            <a:r>
              <a:rPr lang="ko-KR" altLang="en-US" sz="2800">
                <a:solidFill>
                  <a:srgbClr val="000000"/>
                </a:solidFill>
                <a:ea typeface="+mn-lt"/>
                <a:cs typeface="+mn-lt"/>
              </a:rPr>
              <a:t> - </a:t>
            </a:r>
            <a:r>
              <a:rPr lang="ko-KR" sz="2800">
                <a:solidFill>
                  <a:srgbClr val="000000"/>
                </a:solidFill>
                <a:ea typeface="+mn-lt"/>
                <a:cs typeface="+mn-lt"/>
              </a:rPr>
              <a:t>관련</a:t>
            </a:r>
            <a:r>
              <a:rPr lang="en-US" altLang="ko-KR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800" err="1">
                <a:solidFill>
                  <a:srgbClr val="000000"/>
                </a:solidFill>
                <a:ea typeface="+mn-lt"/>
                <a:cs typeface="+mn-lt"/>
              </a:rPr>
              <a:t>조사</a:t>
            </a:r>
            <a:r>
              <a:rPr lang="en-US" altLang="ko-KR" sz="2800">
                <a:solidFill>
                  <a:srgbClr val="000000"/>
                </a:solidFill>
                <a:ea typeface="+mn-lt"/>
                <a:cs typeface="+mn-lt"/>
              </a:rPr>
              <a:t> , </a:t>
            </a:r>
            <a:r>
              <a:rPr lang="en-US" altLang="ko-KR" sz="2800" err="1">
                <a:solidFill>
                  <a:srgbClr val="000000"/>
                </a:solidFill>
                <a:ea typeface="+mn-lt"/>
                <a:cs typeface="+mn-lt"/>
              </a:rPr>
              <a:t>논문</a:t>
            </a:r>
            <a:r>
              <a:rPr lang="en-US" altLang="ko-KR" sz="280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altLang="ko-KR" sz="2800" err="1">
                <a:solidFill>
                  <a:srgbClr val="000000"/>
                </a:solidFill>
                <a:ea typeface="+mn-lt"/>
                <a:cs typeface="+mn-lt"/>
              </a:rPr>
              <a:t>분석</a:t>
            </a:r>
            <a:endParaRPr lang="en-US" altLang="ko-KR" sz="2800" err="1">
              <a:ea typeface="Calibri" panose="020F0502020204030204"/>
              <a:cs typeface="Calibri" panose="020F0502020204030204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sz="2800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en-US" altLang="ko-KR" sz="280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endParaRPr lang="en-US" sz="2800" b="1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,Sans-Serif"/>
              <a:buChar char="§"/>
              <a:defRPr/>
            </a:pPr>
            <a:endParaRPr lang="ko-KR" altLang="en-US" sz="2800">
              <a:solidFill>
                <a:srgbClr val="000000"/>
              </a:solidFill>
              <a:latin typeface="Times New Roman"/>
              <a:ea typeface="맑은 고딕"/>
              <a:cs typeface="Times New Roman"/>
            </a:endParaRPr>
          </a:p>
          <a:p>
            <a:pPr marL="342900" indent="-342900"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AutoNum type="arabicPeriod"/>
              <a:defRPr/>
            </a:pPr>
            <a:endParaRPr lang="en-US" sz="2800" b="1">
              <a:solidFill>
                <a:srgbClr val="F39800"/>
              </a:solidFill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80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3026791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IV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데이터셋 선정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180703" y="762182"/>
            <a:ext cx="8671197" cy="16324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>
                <a:solidFill>
                  <a:srgbClr val="000000"/>
                </a:solidFill>
                <a:latin typeface="Times New Roman"/>
                <a:ea typeface="맑은 고딕"/>
                <a:cs typeface="Times New Roman"/>
              </a:rPr>
              <a:t>                 Landsat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 8 </a:t>
            </a: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산불 데이터셋</a:t>
            </a:r>
            <a:endParaRPr kumimoji="0" lang="en-US" altLang="ko-KR" sz="1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위성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(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landsat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8)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에서 촬영한 산불 데이터 셋을 선정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조기 산불에 맞게 이미지에서 산불의 비율이 매우 적은 특징을 보여 선정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일반적인 이미지와 다르게 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10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개의 채널로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구성되어있음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B5FE77C-82B7-5461-73F0-4BF8531ACD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1" y="2523840"/>
            <a:ext cx="9072189" cy="32079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6DBE00D-B56E-D073-3DB6-159216DEDAF8}"/>
              </a:ext>
            </a:extLst>
          </p:cNvPr>
          <p:cNvSpPr txBox="1"/>
          <p:nvPr/>
        </p:nvSpPr>
        <p:spPr>
          <a:xfrm>
            <a:off x="95613" y="5943651"/>
            <a:ext cx="4093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ko-KR"/>
              <a:t>https://</a:t>
            </a:r>
            <a:r>
              <a:rPr kumimoji="1" lang="en" altLang="ko-KR" err="1"/>
              <a:t>github.com</a:t>
            </a:r>
            <a:r>
              <a:rPr kumimoji="1" lang="en" altLang="ko-KR"/>
              <a:t>/</a:t>
            </a:r>
            <a:r>
              <a:rPr kumimoji="1" lang="en" altLang="ko-KR" err="1"/>
              <a:t>pereira-gha</a:t>
            </a:r>
            <a:r>
              <a:rPr kumimoji="1" lang="en" altLang="ko-KR"/>
              <a:t>/</a:t>
            </a:r>
            <a:r>
              <a:rPr kumimoji="1" lang="en" altLang="ko-KR" err="1"/>
              <a:t>activefire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1809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907DF651-82F3-D7EE-A0B6-610FCCDDA017}"/>
              </a:ext>
            </a:extLst>
          </p:cNvPr>
          <p:cNvSpPr/>
          <p:nvPr/>
        </p:nvSpPr>
        <p:spPr>
          <a:xfrm>
            <a:off x="275635" y="681890"/>
            <a:ext cx="4096592" cy="5725115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A85B4B8E-34B4-115D-221B-65FCB724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3" y="772676"/>
            <a:ext cx="3921431" cy="553090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2821798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V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ko-KR" altLang="en-US" sz="2800" b="1">
                <a:latin typeface="Times New Roman"/>
                <a:ea typeface="맑은 고딕"/>
                <a:cs typeface="Times New Roman"/>
              </a:rPr>
              <a:t>데이터 샘플링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BDF493-7D8B-2CFF-E09A-E8C7C5617CCF}"/>
              </a:ext>
            </a:extLst>
          </p:cNvPr>
          <p:cNvSpPr txBox="1"/>
          <p:nvPr/>
        </p:nvSpPr>
        <p:spPr>
          <a:xfrm>
            <a:off x="4570631" y="772297"/>
            <a:ext cx="4301499" cy="55238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 b="1">
                <a:latin typeface="Times New Roman"/>
                <a:ea typeface="맑은 고딕"/>
                <a:cs typeface="Times New Roman"/>
              </a:rPr>
              <a:t>       </a:t>
            </a:r>
            <a:r>
              <a:rPr lang="en-US" altLang="ko-KR" sz="1600" b="1" err="1">
                <a:latin typeface="Times New Roman"/>
                <a:ea typeface="맑은 고딕"/>
                <a:cs typeface="Times New Roman"/>
              </a:rPr>
              <a:t>데이터셋</a:t>
            </a:r>
            <a:r>
              <a:rPr lang="en-US" altLang="ko-KR" sz="1600" b="1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b="1" err="1">
                <a:latin typeface="Times New Roman"/>
                <a:ea typeface="맑은 고딕"/>
                <a:cs typeface="Times New Roman"/>
              </a:rPr>
              <a:t>샘플링</a:t>
            </a:r>
            <a:endParaRPr lang="en-US" altLang="ko-KR" sz="16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  <a:spcAft>
                <a:spcPts val="1000"/>
              </a:spcAft>
              <a:defRPr/>
            </a:pPr>
            <a:endParaRPr lang="en-US" altLang="ko-KR" sz="1600" b="1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선정한 위성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(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landsat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8)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데이터셋의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크기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 </a:t>
            </a:r>
            <a:endParaRPr lang="ko-KR" altLang="en-US" sz="160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defRPr/>
            </a:pPr>
            <a:r>
              <a:rPr lang="en-US" altLang="ko-KR" sz="1600">
                <a:latin typeface="Times New Roman"/>
                <a:ea typeface="맑은 고딕"/>
                <a:cs typeface="Times New Roman"/>
              </a:rPr>
              <a:t>       =&gt; 총 40GB </a:t>
            </a:r>
            <a:endParaRPr lang="ko-KR" altLang="en-US" sz="160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1000"/>
              </a:spcAft>
              <a:defRPr/>
            </a:pPr>
            <a:r>
              <a:rPr lang="en-US" altLang="ko-KR" sz="1600">
                <a:latin typeface="Times New Roman"/>
                <a:ea typeface="맑은 고딕"/>
                <a:cs typeface="Times New Roman"/>
              </a:rPr>
              <a:t>       =&gt; 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train_img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,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train_mask</a:t>
            </a:r>
            <a:r>
              <a:rPr lang="en-US" altLang="ko-KR" sz="1600">
                <a:latin typeface="Times New Roman"/>
                <a:ea typeface="맑은 고딕"/>
                <a:cs typeface="Times New Roman"/>
              </a:rPr>
              <a:t> , </a:t>
            </a:r>
            <a:r>
              <a:rPr lang="en-US" altLang="ko-KR" sz="1600" err="1">
                <a:latin typeface="Times New Roman"/>
                <a:ea typeface="맑은 고딕"/>
                <a:cs typeface="Times New Roman"/>
              </a:rPr>
              <a:t>test_img</a:t>
            </a: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287655" lvl="1">
              <a:lnSpc>
                <a:spcPct val="120000"/>
              </a:lnSpc>
              <a:spcAft>
                <a:spcPts val="1000"/>
              </a:spcAft>
              <a:defRPr/>
            </a:pPr>
            <a:endParaRPr lang="en-US" altLang="ko-KR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데이터셋의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mask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==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label은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        (0,1)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binary클래스로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구성되어있음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 </a:t>
            </a:r>
            <a:endParaRPr lang="ko-KR">
              <a:ea typeface="맑은 고딕"/>
              <a:cs typeface="Calibri" panose="020F0502020204030204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endParaRPr lang="ko-KR" altLang="en-US" sz="1600">
              <a:latin typeface="Times New Roman"/>
              <a:ea typeface="맑은 고딕"/>
              <a:cs typeface="Times New Roman"/>
            </a:endParaRPr>
          </a:p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>
                <a:latin typeface="Times New Roman"/>
                <a:ea typeface="맑은 고딕"/>
                <a:cs typeface="Times New Roman"/>
              </a:rPr>
              <a:t>팀의 주제 및 목표인 초기 산불제압에 알맞은 모델 구현을 위해 데이터셋에서 594,437같이 이미 산불이 진행된 경우로 가정되는 이미지는 제외시키고 하위 20%정도의 어려운 샘플들로 재구성 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DB6B67C-17B3-0187-4F50-088778883179}"/>
              </a:ext>
            </a:extLst>
          </p:cNvPr>
          <p:cNvCxnSpPr/>
          <p:nvPr/>
        </p:nvCxnSpPr>
        <p:spPr>
          <a:xfrm flipV="1">
            <a:off x="5066878" y="1287899"/>
            <a:ext cx="3564540" cy="16183"/>
          </a:xfrm>
          <a:prstGeom prst="straightConnector1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40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2B409D0-4B09-09EE-AFF6-42F8FBDAD798}"/>
              </a:ext>
            </a:extLst>
          </p:cNvPr>
          <p:cNvCxnSpPr>
            <a:cxnSpLocks/>
            <a:endCxn id="4" idx="4"/>
          </p:cNvCxnSpPr>
          <p:nvPr/>
        </p:nvCxnSpPr>
        <p:spPr>
          <a:xfrm flipH="1">
            <a:off x="3545042" y="1302940"/>
            <a:ext cx="1161" cy="26960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3A80D1F-4FA6-AC85-F680-59302B48AB36}"/>
              </a:ext>
            </a:extLst>
          </p:cNvPr>
          <p:cNvSpPr/>
          <p:nvPr/>
        </p:nvSpPr>
        <p:spPr>
          <a:xfrm>
            <a:off x="3506475" y="1777825"/>
            <a:ext cx="80230" cy="80230"/>
          </a:xfrm>
          <a:prstGeom prst="ellipse">
            <a:avLst/>
          </a:prstGeom>
          <a:solidFill>
            <a:srgbClr val="F39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13817F2-5476-04ED-C5F9-547850EF3535}"/>
              </a:ext>
            </a:extLst>
          </p:cNvPr>
          <p:cNvSpPr/>
          <p:nvPr/>
        </p:nvSpPr>
        <p:spPr>
          <a:xfrm>
            <a:off x="3545042" y="1520901"/>
            <a:ext cx="5400835" cy="265226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Aft>
                <a:spcPts val="2000"/>
              </a:spcAft>
            </a:pP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목차</a:t>
            </a:r>
            <a:endParaRPr lang="en-US" altLang="ko-KR" sz="2000" b="1">
              <a:latin typeface="Times New Roman"/>
              <a:ea typeface="맑은 고딕"/>
              <a:cs typeface="Times New Roman"/>
            </a:endParaRP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en-US" altLang="ko-KR" sz="2000" b="1">
                <a:latin typeface="Times New Roman"/>
                <a:ea typeface="맑은 고딕"/>
                <a:cs typeface="Times New Roman"/>
              </a:rPr>
              <a:t>EDA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AutoNum type="romanUcPeriod"/>
            </a:pPr>
            <a:r>
              <a:rPr lang="en-US" altLang="ko-KR" sz="2000" b="1">
                <a:latin typeface="Times New Roman"/>
                <a:ea typeface="맑은 고딕"/>
                <a:cs typeface="Times New Roman"/>
              </a:rPr>
              <a:t>Channel </a:t>
            </a:r>
            <a:r>
              <a:rPr lang="ko-KR" altLang="en-US" sz="2000" b="1">
                <a:latin typeface="Times New Roman"/>
                <a:ea typeface="맑은 고딕"/>
                <a:cs typeface="Times New Roman"/>
              </a:rPr>
              <a:t>설명 및 조합</a:t>
            </a:r>
          </a:p>
          <a:p>
            <a:pPr marL="514350" indent="-514350">
              <a:lnSpc>
                <a:spcPct val="150000"/>
              </a:lnSpc>
              <a:spcAft>
                <a:spcPts val="2000"/>
              </a:spcAft>
              <a:buFont typeface="+mj-lt"/>
              <a:buAutoNum type="romanUcPeriod"/>
            </a:pPr>
            <a:r>
              <a:rPr lang="ko-KR" altLang="en-US" sz="2000" b="1" kern="0">
                <a:latin typeface="Times New Roman"/>
                <a:ea typeface="한양중고딕"/>
                <a:cs typeface="Times New Roman"/>
              </a:rPr>
              <a:t>베이스라인 및 모델 실험</a:t>
            </a:r>
            <a:endParaRPr lang="en-US" altLang="ko-KR" sz="2000" b="1" kern="0">
              <a:latin typeface="Times New Roman"/>
              <a:ea typeface="한양중고딕"/>
              <a:cs typeface="Times New Roman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E363A016-FE94-C7B5-6FA0-2F574F0A9A5D}"/>
              </a:ext>
            </a:extLst>
          </p:cNvPr>
          <p:cNvSpPr/>
          <p:nvPr/>
        </p:nvSpPr>
        <p:spPr>
          <a:xfrm>
            <a:off x="3506088" y="3193698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10E4E383-091C-6E11-79B6-76E3044A95A7}"/>
              </a:ext>
            </a:extLst>
          </p:cNvPr>
          <p:cNvSpPr/>
          <p:nvPr/>
        </p:nvSpPr>
        <p:spPr>
          <a:xfrm>
            <a:off x="566737" y="1166958"/>
            <a:ext cx="258448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000" baseline="0">
                <a:latin typeface="Times New Roman" panose="02020603050405020304" pitchFamily="18" charset="0"/>
                <a:ea typeface="나눔스퀘어OTF_ac ExtraBold" panose="020B0600000101010101" pitchFamily="34" charset="-127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1B642471-6B11-9CF0-E1CC-DF9DF808C7E0}"/>
              </a:ext>
            </a:extLst>
          </p:cNvPr>
          <p:cNvSpPr/>
          <p:nvPr/>
        </p:nvSpPr>
        <p:spPr>
          <a:xfrm>
            <a:off x="3504927" y="2490672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4F1700A-4BD7-3A00-CEA2-9CC1785553C6}"/>
              </a:ext>
            </a:extLst>
          </p:cNvPr>
          <p:cNvSpPr/>
          <p:nvPr/>
        </p:nvSpPr>
        <p:spPr>
          <a:xfrm>
            <a:off x="0" y="1353432"/>
            <a:ext cx="1133475" cy="472338"/>
          </a:xfrm>
          <a:prstGeom prst="rect">
            <a:avLst/>
          </a:prstGeom>
          <a:solidFill>
            <a:srgbClr val="1260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B40ACBB-79DE-3963-F143-A2D52D1866B7}"/>
              </a:ext>
            </a:extLst>
          </p:cNvPr>
          <p:cNvSpPr/>
          <p:nvPr/>
        </p:nvSpPr>
        <p:spPr>
          <a:xfrm>
            <a:off x="0" y="1353432"/>
            <a:ext cx="182880" cy="472338"/>
          </a:xfrm>
          <a:prstGeom prst="rect">
            <a:avLst/>
          </a:prstGeom>
          <a:solidFill>
            <a:srgbClr val="DBA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C8F1C1D-B1D1-8E2C-85BC-917831577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471" y="150179"/>
            <a:ext cx="1556161" cy="383981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5D937DB-CE58-01AB-82D2-9A276335BDB4}"/>
              </a:ext>
            </a:extLst>
          </p:cNvPr>
          <p:cNvSpPr/>
          <p:nvPr/>
        </p:nvSpPr>
        <p:spPr>
          <a:xfrm>
            <a:off x="3504927" y="3918799"/>
            <a:ext cx="80230" cy="80230"/>
          </a:xfrm>
          <a:prstGeom prst="ellipse">
            <a:avLst/>
          </a:prstGeom>
          <a:solidFill>
            <a:srgbClr val="F082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8F54C17-A133-43F8-44DE-F8AE0DEA1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34C0E-FA7A-4AAE-93DC-2923B9D4220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49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83FAC53-BA9B-1F80-4B65-A55A2E5EFBF8}"/>
              </a:ext>
            </a:extLst>
          </p:cNvPr>
          <p:cNvSpPr/>
          <p:nvPr/>
        </p:nvSpPr>
        <p:spPr>
          <a:xfrm>
            <a:off x="0" y="6542553"/>
            <a:ext cx="9146177" cy="315447"/>
          </a:xfrm>
          <a:prstGeom prst="rect">
            <a:avLst/>
          </a:prstGeom>
          <a:solidFill>
            <a:srgbClr val="A7B1B7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FFF3FD-3EB1-A9BE-3CD6-044B2C96B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84B1C-E8E3-4E41-AE4E-406FF842F490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4B880-8DF3-C15C-CE92-C3FBA9B16ED7}"/>
              </a:ext>
            </a:extLst>
          </p:cNvPr>
          <p:cNvSpPr txBox="1"/>
          <p:nvPr/>
        </p:nvSpPr>
        <p:spPr>
          <a:xfrm>
            <a:off x="476250" y="175492"/>
            <a:ext cx="1261884" cy="95410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sz="2800" b="1">
                <a:latin typeface="Times New Roman"/>
                <a:ea typeface="맑은 고딕"/>
                <a:cs typeface="Times New Roman"/>
              </a:rPr>
              <a:t>I</a:t>
            </a: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/>
                <a:ea typeface="맑은 고딕"/>
                <a:cs typeface="Times New Roman"/>
              </a:rPr>
              <a:t>. </a:t>
            </a:r>
            <a:r>
              <a:rPr lang="en-US" altLang="ko-KR" sz="2800" b="1">
                <a:latin typeface="Times New Roman"/>
                <a:ea typeface="맑은 고딕"/>
                <a:cs typeface="Times New Roman"/>
              </a:rPr>
              <a:t>EDA</a:t>
            </a:r>
            <a:endParaRPr lang="en-US" sz="2800">
              <a:latin typeface="Times New Roman"/>
              <a:ea typeface="맑은 고딕"/>
              <a:cs typeface="Times New Roman"/>
            </a:endParaRPr>
          </a:p>
          <a:p>
            <a:pPr marL="0" marR="0" lvl="0" indent="0"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/>
              <a:ea typeface="맑은 고딕" panose="020B0503020000020004" pitchFamily="50" charset="-127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3B2724-914C-6F95-88F4-DB3759AB1470}"/>
              </a:ext>
            </a:extLst>
          </p:cNvPr>
          <p:cNvSpPr txBox="1"/>
          <p:nvPr/>
        </p:nvSpPr>
        <p:spPr>
          <a:xfrm>
            <a:off x="4725966" y="949339"/>
            <a:ext cx="3805092" cy="3620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573405" lvl="1" indent="-285750">
              <a:lnSpc>
                <a:spcPct val="120000"/>
              </a:lnSpc>
              <a:spcAft>
                <a:spcPts val="1000"/>
              </a:spcAft>
              <a:buClr>
                <a:srgbClr val="F39800"/>
              </a:buClr>
              <a:buFont typeface="Wingdings" panose="05000000000000000000" pitchFamily="2" charset="2"/>
              <a:buChar char="§"/>
              <a:defRPr/>
            </a:pP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Ones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== 10에 대한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Mask</a:t>
            </a:r>
            <a:r>
              <a:rPr lang="ko-KR" altLang="en-US" sz="1600">
                <a:latin typeface="Times New Roman"/>
                <a:ea typeface="맑은 고딕"/>
                <a:cs typeface="Times New Roman"/>
              </a:rPr>
              <a:t> </a:t>
            </a:r>
            <a:r>
              <a:rPr lang="ko-KR" altLang="en-US" sz="1600" err="1">
                <a:latin typeface="Times New Roman"/>
                <a:ea typeface="맑은 고딕"/>
                <a:cs typeface="Times New Roman"/>
              </a:rPr>
              <a:t>Image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7AF8BDF-65EF-D1C8-6DE2-2810BD6B2B5E}"/>
              </a:ext>
            </a:extLst>
          </p:cNvPr>
          <p:cNvGrpSpPr/>
          <p:nvPr/>
        </p:nvGrpSpPr>
        <p:grpSpPr>
          <a:xfrm>
            <a:off x="-2177" y="328104"/>
            <a:ext cx="478427" cy="217996"/>
            <a:chOff x="0" y="1353432"/>
            <a:chExt cx="478427" cy="472338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D595BA-D380-8D8E-C3C6-30FDF98D7432}"/>
                </a:ext>
              </a:extLst>
            </p:cNvPr>
            <p:cNvSpPr/>
            <p:nvPr/>
          </p:nvSpPr>
          <p:spPr>
            <a:xfrm>
              <a:off x="0" y="1353432"/>
              <a:ext cx="478427" cy="472338"/>
            </a:xfrm>
            <a:prstGeom prst="rect">
              <a:avLst/>
            </a:prstGeom>
            <a:solidFill>
              <a:srgbClr val="1260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04A2BA9-DE1B-577B-3145-F5183945936A}"/>
                </a:ext>
              </a:extLst>
            </p:cNvPr>
            <p:cNvSpPr/>
            <p:nvPr/>
          </p:nvSpPr>
          <p:spPr>
            <a:xfrm>
              <a:off x="0" y="1353432"/>
              <a:ext cx="182880" cy="472338"/>
            </a:xfrm>
            <a:prstGeom prst="rect">
              <a:avLst/>
            </a:prstGeom>
            <a:solidFill>
              <a:srgbClr val="DBA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58C4AAD-3D08-104E-87E2-28A51E076D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3" y="6581555"/>
            <a:ext cx="975251" cy="237441"/>
          </a:xfrm>
          <a:prstGeom prst="rect">
            <a:avLst/>
          </a:prstGeom>
        </p:spPr>
      </p:pic>
      <p:pic>
        <p:nvPicPr>
          <p:cNvPr id="14" name="그림 13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18668A65-A10C-5418-E1C5-B66935575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58" y="1719011"/>
            <a:ext cx="4099594" cy="3821029"/>
          </a:xfrm>
          <a:prstGeom prst="rect">
            <a:avLst/>
          </a:prstGeom>
        </p:spPr>
      </p:pic>
      <p:pic>
        <p:nvPicPr>
          <p:cNvPr id="15" name="그림 14" descr="텍스트, 스크린샷, 흑백이(가) 표시된 사진&#10;&#10;자동 생성된 설명">
            <a:extLst>
              <a:ext uri="{FF2B5EF4-FFF2-40B4-BE49-F238E27FC236}">
                <a16:creationId xmlns:a16="http://schemas.microsoft.com/office/drawing/2014/main" id="{0FF96E38-3018-70C4-FEEB-EA06B82E5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747" y="655052"/>
            <a:ext cx="1511243" cy="5601369"/>
          </a:xfrm>
          <a:prstGeom prst="rect">
            <a:avLst/>
          </a:prstGeom>
        </p:spPr>
      </p:pic>
      <p:pic>
        <p:nvPicPr>
          <p:cNvPr id="16" name="그림 15" descr="텍스트, 스크린샷, 자연이(가) 표시된 사진&#10;&#10;자동 생성된 설명">
            <a:extLst>
              <a:ext uri="{FF2B5EF4-FFF2-40B4-BE49-F238E27FC236}">
                <a16:creationId xmlns:a16="http://schemas.microsoft.com/office/drawing/2014/main" id="{886DBD8C-6715-7EFA-4130-390982EAD9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34" y="685145"/>
            <a:ext cx="1473597" cy="55986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AF68F9A6-5AB6-290A-1030-37633CFC5BD7}"/>
                  </a:ext>
                </a:extLst>
              </p14:cNvPr>
              <p14:cNvContentPartPr/>
              <p14:nvPr/>
            </p14:nvContentPartPr>
            <p14:xfrm>
              <a:off x="6116875" y="4597541"/>
              <a:ext cx="487725" cy="409429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AF68F9A6-5AB6-290A-1030-37633CFC5B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98878" y="4579552"/>
                <a:ext cx="523360" cy="4450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1BC2C942-C4A4-30ED-5260-8500B6706352}"/>
                  </a:ext>
                </a:extLst>
              </p14:cNvPr>
              <p14:cNvContentPartPr/>
              <p14:nvPr/>
            </p14:nvContentPartPr>
            <p14:xfrm>
              <a:off x="6768603" y="6040659"/>
              <a:ext cx="12770" cy="1277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1BC2C942-C4A4-30ED-5260-8500B670635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30103" y="5402159"/>
                <a:ext cx="1277000" cy="127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3985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Application>Microsoft Office PowerPoint</Application>
  <PresentationFormat>화면 슬라이드 쇼(4:3)</PresentationFormat>
  <Slides>21</Slides>
  <Notes>21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23" baseType="lpstr"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KimWon Yeol</dc:creator>
  <cp:revision>9</cp:revision>
  <cp:lastPrinted>2023-07-12T04:57:35Z</cp:lastPrinted>
  <dcterms:created xsi:type="dcterms:W3CDTF">2023-07-12T04:56:54Z</dcterms:created>
  <dcterms:modified xsi:type="dcterms:W3CDTF">2024-12-09T07:34:50Z</dcterms:modified>
</cp:coreProperties>
</file>